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8" r:id="rId4"/>
    <p:sldId id="260" r:id="rId5"/>
    <p:sldId id="261" r:id="rId6"/>
    <p:sldId id="289" r:id="rId7"/>
    <p:sldId id="290" r:id="rId8"/>
    <p:sldId id="284" r:id="rId9"/>
    <p:sldId id="263" r:id="rId10"/>
    <p:sldId id="301" r:id="rId11"/>
    <p:sldId id="285" r:id="rId12"/>
    <p:sldId id="299" r:id="rId13"/>
    <p:sldId id="264" r:id="rId14"/>
    <p:sldId id="291" r:id="rId15"/>
    <p:sldId id="265" r:id="rId16"/>
    <p:sldId id="266" r:id="rId17"/>
    <p:sldId id="293" r:id="rId18"/>
    <p:sldId id="267" r:id="rId19"/>
    <p:sldId id="268" r:id="rId20"/>
    <p:sldId id="269" r:id="rId21"/>
    <p:sldId id="270" r:id="rId22"/>
    <p:sldId id="272" r:id="rId23"/>
    <p:sldId id="275" r:id="rId24"/>
    <p:sldId id="280" r:id="rId25"/>
    <p:sldId id="283" r:id="rId26"/>
    <p:sldId id="302" r:id="rId27"/>
    <p:sldId id="307" r:id="rId28"/>
    <p:sldId id="303" r:id="rId29"/>
    <p:sldId id="281" r:id="rId30"/>
    <p:sldId id="312" r:id="rId31"/>
    <p:sldId id="305" r:id="rId32"/>
    <p:sldId id="309" r:id="rId33"/>
    <p:sldId id="306" r:id="rId34"/>
    <p:sldId id="311" r:id="rId35"/>
    <p:sldId id="310" r:id="rId36"/>
    <p:sldId id="277" r:id="rId37"/>
    <p:sldId id="279" r:id="rId38"/>
    <p:sldId id="278" r:id="rId39"/>
    <p:sldId id="31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2AFZPksjkb66K37GfLO/HA==" hashData="Dl4DfR5876wTV4UhV4n11n8Yc+ABaRro1jSag/TyKqHeHzYCghp8gXKQFqG/q7Vl6XuSFjjhs/n/ftCV1WN7xw=="/>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64744"/>
  </p:normalViewPr>
  <p:slideViewPr>
    <p:cSldViewPr snapToGrid="0" snapToObjects="1">
      <p:cViewPr varScale="1">
        <p:scale>
          <a:sx n="67" d="100"/>
          <a:sy n="67" d="100"/>
        </p:scale>
        <p:origin x="1496"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nicole/USC/CS599-CyberPhysicalSystems/Project/data/2_withVelocity.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Velocity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2491106472014477E-2"/>
          <c:y val="0.10725971891750079"/>
          <c:w val="0.93800532836841721"/>
          <c:h val="0.73341180440404607"/>
        </c:manualLayout>
      </c:layout>
      <c:lineChart>
        <c:grouping val="standard"/>
        <c:varyColors val="0"/>
        <c:ser>
          <c:idx val="0"/>
          <c:order val="0"/>
          <c:tx>
            <c:v>Car 1</c:v>
          </c:tx>
          <c:spPr>
            <a:ln w="28575" cap="rnd">
              <a:solidFill>
                <a:schemeClr val="accent1"/>
              </a:solidFill>
              <a:round/>
            </a:ln>
            <a:effectLst/>
          </c:spPr>
          <c:marker>
            <c:symbol val="none"/>
          </c:marker>
          <c:val>
            <c:numRef>
              <c:f>Sheet1!$B$1:$B$277</c:f>
              <c:numCache>
                <c:formatCode>General</c:formatCode>
                <c:ptCount val="277"/>
                <c:pt idx="0">
                  <c:v>20.900571429999999</c:v>
                </c:pt>
                <c:pt idx="1">
                  <c:v>20.900571429999999</c:v>
                </c:pt>
                <c:pt idx="2">
                  <c:v>20.900571429999999</c:v>
                </c:pt>
                <c:pt idx="3">
                  <c:v>20.900571429999999</c:v>
                </c:pt>
                <c:pt idx="4">
                  <c:v>20.900571429999999</c:v>
                </c:pt>
                <c:pt idx="5">
                  <c:v>20.900571429999999</c:v>
                </c:pt>
                <c:pt idx="6">
                  <c:v>20.900571429999999</c:v>
                </c:pt>
                <c:pt idx="7">
                  <c:v>20.900571429999999</c:v>
                </c:pt>
                <c:pt idx="8">
                  <c:v>20.900571429999999</c:v>
                </c:pt>
                <c:pt idx="9">
                  <c:v>20.900571429999999</c:v>
                </c:pt>
                <c:pt idx="10">
                  <c:v>20.900571429999999</c:v>
                </c:pt>
                <c:pt idx="11">
                  <c:v>20.900571429999999</c:v>
                </c:pt>
                <c:pt idx="12">
                  <c:v>20.900571429999999</c:v>
                </c:pt>
                <c:pt idx="13">
                  <c:v>20.900571429999999</c:v>
                </c:pt>
                <c:pt idx="14">
                  <c:v>20.900571429999999</c:v>
                </c:pt>
                <c:pt idx="15">
                  <c:v>20.900571429999999</c:v>
                </c:pt>
                <c:pt idx="16">
                  <c:v>20.900571429999999</c:v>
                </c:pt>
                <c:pt idx="17">
                  <c:v>20.900571429999999</c:v>
                </c:pt>
                <c:pt idx="18">
                  <c:v>20.900571429999999</c:v>
                </c:pt>
                <c:pt idx="19">
                  <c:v>20.900571429999999</c:v>
                </c:pt>
                <c:pt idx="20">
                  <c:v>20.900571429999999</c:v>
                </c:pt>
                <c:pt idx="21">
                  <c:v>20.900571429999999</c:v>
                </c:pt>
                <c:pt idx="22">
                  <c:v>20.900571429999999</c:v>
                </c:pt>
                <c:pt idx="23">
                  <c:v>20.900571429999999</c:v>
                </c:pt>
                <c:pt idx="24">
                  <c:v>20.900571429999999</c:v>
                </c:pt>
                <c:pt idx="25">
                  <c:v>20.900571429999999</c:v>
                </c:pt>
                <c:pt idx="26">
                  <c:v>20.900571429999999</c:v>
                </c:pt>
                <c:pt idx="27">
                  <c:v>20.900571429999999</c:v>
                </c:pt>
                <c:pt idx="28">
                  <c:v>20.900571429999999</c:v>
                </c:pt>
                <c:pt idx="29">
                  <c:v>20.900571429999999</c:v>
                </c:pt>
                <c:pt idx="30">
                  <c:v>20.900571429999999</c:v>
                </c:pt>
                <c:pt idx="31">
                  <c:v>20.900571429999999</c:v>
                </c:pt>
                <c:pt idx="32">
                  <c:v>20.900571429999999</c:v>
                </c:pt>
                <c:pt idx="33">
                  <c:v>20.900571429999999</c:v>
                </c:pt>
                <c:pt idx="34">
                  <c:v>20.900571429999999</c:v>
                </c:pt>
                <c:pt idx="35">
                  <c:v>20.900571429999999</c:v>
                </c:pt>
                <c:pt idx="36">
                  <c:v>20.900571429999999</c:v>
                </c:pt>
                <c:pt idx="37">
                  <c:v>20.900571429999999</c:v>
                </c:pt>
                <c:pt idx="38">
                  <c:v>20.900571429999999</c:v>
                </c:pt>
                <c:pt idx="39">
                  <c:v>20.900571429999999</c:v>
                </c:pt>
                <c:pt idx="40">
                  <c:v>22.86</c:v>
                </c:pt>
                <c:pt idx="41">
                  <c:v>22.86</c:v>
                </c:pt>
                <c:pt idx="42">
                  <c:v>22.86</c:v>
                </c:pt>
                <c:pt idx="43">
                  <c:v>22.86</c:v>
                </c:pt>
                <c:pt idx="44">
                  <c:v>22.86</c:v>
                </c:pt>
                <c:pt idx="45">
                  <c:v>22.86</c:v>
                </c:pt>
                <c:pt idx="46">
                  <c:v>22.86</c:v>
                </c:pt>
                <c:pt idx="47">
                  <c:v>22.86</c:v>
                </c:pt>
                <c:pt idx="48">
                  <c:v>22.86</c:v>
                </c:pt>
                <c:pt idx="49">
                  <c:v>22.86</c:v>
                </c:pt>
                <c:pt idx="50">
                  <c:v>22.86</c:v>
                </c:pt>
                <c:pt idx="51">
                  <c:v>22.86</c:v>
                </c:pt>
                <c:pt idx="52">
                  <c:v>18.288</c:v>
                </c:pt>
                <c:pt idx="53">
                  <c:v>18.288</c:v>
                </c:pt>
                <c:pt idx="54">
                  <c:v>18.288</c:v>
                </c:pt>
                <c:pt idx="55">
                  <c:v>18.288</c:v>
                </c:pt>
                <c:pt idx="56">
                  <c:v>18.288</c:v>
                </c:pt>
                <c:pt idx="57">
                  <c:v>21.10153846</c:v>
                </c:pt>
                <c:pt idx="58">
                  <c:v>21.10153846</c:v>
                </c:pt>
                <c:pt idx="59">
                  <c:v>21.10153846</c:v>
                </c:pt>
                <c:pt idx="60">
                  <c:v>21.10153846</c:v>
                </c:pt>
                <c:pt idx="61">
                  <c:v>21.10153846</c:v>
                </c:pt>
                <c:pt idx="62">
                  <c:v>21.10153846</c:v>
                </c:pt>
                <c:pt idx="63">
                  <c:v>21.10153846</c:v>
                </c:pt>
                <c:pt idx="64">
                  <c:v>21.10153846</c:v>
                </c:pt>
                <c:pt idx="65">
                  <c:v>21.10153846</c:v>
                </c:pt>
                <c:pt idx="66">
                  <c:v>21.10153846</c:v>
                </c:pt>
                <c:pt idx="67">
                  <c:v>21.10153846</c:v>
                </c:pt>
                <c:pt idx="68">
                  <c:v>21.10153846</c:v>
                </c:pt>
                <c:pt idx="69">
                  <c:v>21.10153846</c:v>
                </c:pt>
                <c:pt idx="70">
                  <c:v>18.288</c:v>
                </c:pt>
                <c:pt idx="71">
                  <c:v>18.288</c:v>
                </c:pt>
                <c:pt idx="72">
                  <c:v>18.288</c:v>
                </c:pt>
                <c:pt idx="73">
                  <c:v>18.288</c:v>
                </c:pt>
                <c:pt idx="74">
                  <c:v>18.288</c:v>
                </c:pt>
              </c:numCache>
            </c:numRef>
          </c:val>
          <c:smooth val="0"/>
          <c:extLst>
            <c:ext xmlns:c16="http://schemas.microsoft.com/office/drawing/2014/chart" uri="{C3380CC4-5D6E-409C-BE32-E72D297353CC}">
              <c16:uniqueId val="{00000000-D1F6-6441-98EB-715E8ED89A22}"/>
            </c:ext>
          </c:extLst>
        </c:ser>
        <c:ser>
          <c:idx val="1"/>
          <c:order val="1"/>
          <c:tx>
            <c:v>Car 2</c:v>
          </c:tx>
          <c:spPr>
            <a:ln w="28575" cap="rnd">
              <a:solidFill>
                <a:schemeClr val="accent2"/>
              </a:solidFill>
              <a:round/>
            </a:ln>
            <a:effectLst/>
          </c:spPr>
          <c:marker>
            <c:symbol val="none"/>
          </c:marker>
          <c:val>
            <c:numRef>
              <c:f>Sheet1!$C$1:$C$277</c:f>
              <c:numCache>
                <c:formatCode>General</c:formatCode>
                <c:ptCount val="277"/>
                <c:pt idx="0">
                  <c:v>35.683902439999997</c:v>
                </c:pt>
                <c:pt idx="1">
                  <c:v>35.683902439999997</c:v>
                </c:pt>
                <c:pt idx="2">
                  <c:v>35.683902439999997</c:v>
                </c:pt>
                <c:pt idx="3">
                  <c:v>35.683902439999997</c:v>
                </c:pt>
                <c:pt idx="4">
                  <c:v>35.683902439999997</c:v>
                </c:pt>
                <c:pt idx="5">
                  <c:v>35.683902439999997</c:v>
                </c:pt>
                <c:pt idx="6">
                  <c:v>35.683902439999997</c:v>
                </c:pt>
                <c:pt idx="7">
                  <c:v>35.683902439999997</c:v>
                </c:pt>
                <c:pt idx="8">
                  <c:v>35.683902439999997</c:v>
                </c:pt>
                <c:pt idx="9">
                  <c:v>35.683902439999997</c:v>
                </c:pt>
                <c:pt idx="10">
                  <c:v>35.683902439999997</c:v>
                </c:pt>
                <c:pt idx="11">
                  <c:v>35.683902439999997</c:v>
                </c:pt>
                <c:pt idx="12">
                  <c:v>35.683902439999997</c:v>
                </c:pt>
                <c:pt idx="13">
                  <c:v>35.683902439999997</c:v>
                </c:pt>
                <c:pt idx="14">
                  <c:v>35.683902439999997</c:v>
                </c:pt>
                <c:pt idx="15">
                  <c:v>35.683902439999997</c:v>
                </c:pt>
                <c:pt idx="16">
                  <c:v>35.683902439999997</c:v>
                </c:pt>
                <c:pt idx="17">
                  <c:v>35.683902439999997</c:v>
                </c:pt>
                <c:pt idx="18">
                  <c:v>35.683902439999997</c:v>
                </c:pt>
                <c:pt idx="19">
                  <c:v>35.683902439999997</c:v>
                </c:pt>
                <c:pt idx="20">
                  <c:v>35.683902439999997</c:v>
                </c:pt>
                <c:pt idx="21">
                  <c:v>35.683902439999997</c:v>
                </c:pt>
                <c:pt idx="22">
                  <c:v>35.683902439999997</c:v>
                </c:pt>
                <c:pt idx="23">
                  <c:v>35.683902439999997</c:v>
                </c:pt>
                <c:pt idx="24">
                  <c:v>35.683902439999997</c:v>
                </c:pt>
                <c:pt idx="25">
                  <c:v>35.683902439999997</c:v>
                </c:pt>
                <c:pt idx="26">
                  <c:v>35.683902439999997</c:v>
                </c:pt>
                <c:pt idx="27">
                  <c:v>35.683902439999997</c:v>
                </c:pt>
                <c:pt idx="28">
                  <c:v>35.683902439999997</c:v>
                </c:pt>
                <c:pt idx="29">
                  <c:v>35.683902439999997</c:v>
                </c:pt>
                <c:pt idx="30">
                  <c:v>35.683902439999997</c:v>
                </c:pt>
                <c:pt idx="31">
                  <c:v>35.683902439999997</c:v>
                </c:pt>
                <c:pt idx="32">
                  <c:v>35.683902439999997</c:v>
                </c:pt>
                <c:pt idx="33">
                  <c:v>35.683902439999997</c:v>
                </c:pt>
                <c:pt idx="34">
                  <c:v>35.683902439999997</c:v>
                </c:pt>
                <c:pt idx="35">
                  <c:v>35.683902439999997</c:v>
                </c:pt>
                <c:pt idx="36">
                  <c:v>35.683902439999997</c:v>
                </c:pt>
                <c:pt idx="37">
                  <c:v>35.683902439999997</c:v>
                </c:pt>
                <c:pt idx="38">
                  <c:v>35.683902439999997</c:v>
                </c:pt>
                <c:pt idx="39">
                  <c:v>35.683902439999997</c:v>
                </c:pt>
                <c:pt idx="40">
                  <c:v>35.683902439999997</c:v>
                </c:pt>
                <c:pt idx="41">
                  <c:v>35.683902439999997</c:v>
                </c:pt>
                <c:pt idx="42">
                  <c:v>35.683902439999997</c:v>
                </c:pt>
                <c:pt idx="43">
                  <c:v>35.683902439999997</c:v>
                </c:pt>
                <c:pt idx="44">
                  <c:v>35.683902439999997</c:v>
                </c:pt>
                <c:pt idx="45">
                  <c:v>35.683902439999997</c:v>
                </c:pt>
                <c:pt idx="46">
                  <c:v>35.683902439999997</c:v>
                </c:pt>
                <c:pt idx="47">
                  <c:v>35.683902439999997</c:v>
                </c:pt>
                <c:pt idx="48">
                  <c:v>35.683902439999997</c:v>
                </c:pt>
                <c:pt idx="49">
                  <c:v>35.683902439999997</c:v>
                </c:pt>
                <c:pt idx="50">
                  <c:v>35.683902439999997</c:v>
                </c:pt>
                <c:pt idx="51">
                  <c:v>35.683902439999997</c:v>
                </c:pt>
                <c:pt idx="52">
                  <c:v>35.683902439999997</c:v>
                </c:pt>
                <c:pt idx="53">
                  <c:v>35.683902439999997</c:v>
                </c:pt>
                <c:pt idx="54">
                  <c:v>35.683902439999997</c:v>
                </c:pt>
                <c:pt idx="55">
                  <c:v>35.683902439999997</c:v>
                </c:pt>
                <c:pt idx="56">
                  <c:v>45.72</c:v>
                </c:pt>
                <c:pt idx="57">
                  <c:v>35.683902439999997</c:v>
                </c:pt>
                <c:pt idx="58">
                  <c:v>35.683902439999997</c:v>
                </c:pt>
                <c:pt idx="59">
                  <c:v>35.683902439999997</c:v>
                </c:pt>
                <c:pt idx="60">
                  <c:v>35.683902439999997</c:v>
                </c:pt>
                <c:pt idx="61">
                  <c:v>35.683902439999997</c:v>
                </c:pt>
                <c:pt idx="62">
                  <c:v>35.683902439999997</c:v>
                </c:pt>
                <c:pt idx="63">
                  <c:v>35.683902439999997</c:v>
                </c:pt>
                <c:pt idx="64">
                  <c:v>35.683902439999997</c:v>
                </c:pt>
                <c:pt idx="65">
                  <c:v>45.72</c:v>
                </c:pt>
                <c:pt idx="66">
                  <c:v>35.683902439999997</c:v>
                </c:pt>
                <c:pt idx="67">
                  <c:v>35.683902439999997</c:v>
                </c:pt>
                <c:pt idx="68">
                  <c:v>35.683902439999997</c:v>
                </c:pt>
                <c:pt idx="69">
                  <c:v>35.683902439999997</c:v>
                </c:pt>
                <c:pt idx="70">
                  <c:v>35.683902439999997</c:v>
                </c:pt>
                <c:pt idx="71">
                  <c:v>35.683902439999997</c:v>
                </c:pt>
                <c:pt idx="72">
                  <c:v>35.683902439999997</c:v>
                </c:pt>
                <c:pt idx="73">
                  <c:v>35.683902439999997</c:v>
                </c:pt>
                <c:pt idx="74">
                  <c:v>34.29</c:v>
                </c:pt>
                <c:pt idx="75">
                  <c:v>35.683902439999997</c:v>
                </c:pt>
                <c:pt idx="76">
                  <c:v>35.683902439999997</c:v>
                </c:pt>
                <c:pt idx="77">
                  <c:v>35.683902439999997</c:v>
                </c:pt>
                <c:pt idx="78">
                  <c:v>35.683902439999997</c:v>
                </c:pt>
                <c:pt idx="79">
                  <c:v>35.683902439999997</c:v>
                </c:pt>
                <c:pt idx="80">
                  <c:v>35.683902439999997</c:v>
                </c:pt>
                <c:pt idx="81">
                  <c:v>35.683902439999997</c:v>
                </c:pt>
                <c:pt idx="82">
                  <c:v>35.683902439999997</c:v>
                </c:pt>
                <c:pt idx="83">
                  <c:v>34.29</c:v>
                </c:pt>
                <c:pt idx="84">
                  <c:v>35.683902439999997</c:v>
                </c:pt>
                <c:pt idx="85">
                  <c:v>35.683902439999997</c:v>
                </c:pt>
                <c:pt idx="86">
                  <c:v>35.683902439999997</c:v>
                </c:pt>
                <c:pt idx="87">
                  <c:v>35.683902439999997</c:v>
                </c:pt>
                <c:pt idx="88">
                  <c:v>35.683902439999997</c:v>
                </c:pt>
                <c:pt idx="89">
                  <c:v>35.683902439999997</c:v>
                </c:pt>
                <c:pt idx="90">
                  <c:v>35.683902439999997</c:v>
                </c:pt>
                <c:pt idx="91">
                  <c:v>35.683902439999997</c:v>
                </c:pt>
                <c:pt idx="92">
                  <c:v>34.29</c:v>
                </c:pt>
                <c:pt idx="93">
                  <c:v>35.683902439999997</c:v>
                </c:pt>
                <c:pt idx="94">
                  <c:v>35.683902439999997</c:v>
                </c:pt>
                <c:pt idx="95">
                  <c:v>35.683902439999997</c:v>
                </c:pt>
                <c:pt idx="96">
                  <c:v>35.683902439999997</c:v>
                </c:pt>
                <c:pt idx="97">
                  <c:v>35.683902439999997</c:v>
                </c:pt>
                <c:pt idx="98">
                  <c:v>35.683902439999997</c:v>
                </c:pt>
                <c:pt idx="99">
                  <c:v>35.683902439999997</c:v>
                </c:pt>
                <c:pt idx="100">
                  <c:v>35.683902439999997</c:v>
                </c:pt>
                <c:pt idx="101">
                  <c:v>34.29</c:v>
                </c:pt>
                <c:pt idx="102">
                  <c:v>35.683902439999997</c:v>
                </c:pt>
                <c:pt idx="103">
                  <c:v>35.683902439999997</c:v>
                </c:pt>
                <c:pt idx="104">
                  <c:v>35.683902439999997</c:v>
                </c:pt>
                <c:pt idx="105">
                  <c:v>35.683902439999997</c:v>
                </c:pt>
                <c:pt idx="106">
                  <c:v>35.683902439999997</c:v>
                </c:pt>
                <c:pt idx="107">
                  <c:v>35.683902439999997</c:v>
                </c:pt>
                <c:pt idx="108">
                  <c:v>35.683902439999997</c:v>
                </c:pt>
                <c:pt idx="109">
                  <c:v>35.683902439999997</c:v>
                </c:pt>
                <c:pt idx="110">
                  <c:v>34.29</c:v>
                </c:pt>
                <c:pt idx="111">
                  <c:v>35.683902439999997</c:v>
                </c:pt>
                <c:pt idx="112">
                  <c:v>35.683902439999997</c:v>
                </c:pt>
                <c:pt idx="113">
                  <c:v>35.683902439999997</c:v>
                </c:pt>
                <c:pt idx="114">
                  <c:v>35.683902439999997</c:v>
                </c:pt>
                <c:pt idx="115">
                  <c:v>35.683902439999997</c:v>
                </c:pt>
                <c:pt idx="116">
                  <c:v>35.683902439999997</c:v>
                </c:pt>
                <c:pt idx="117">
                  <c:v>35.683902439999997</c:v>
                </c:pt>
                <c:pt idx="118">
                  <c:v>35.683902439999997</c:v>
                </c:pt>
                <c:pt idx="119">
                  <c:v>34.29</c:v>
                </c:pt>
                <c:pt idx="120">
                  <c:v>35.683902439999997</c:v>
                </c:pt>
                <c:pt idx="121">
                  <c:v>35.683902439999997</c:v>
                </c:pt>
                <c:pt idx="122">
                  <c:v>35.683902439999997</c:v>
                </c:pt>
                <c:pt idx="123">
                  <c:v>35.683902439999997</c:v>
                </c:pt>
                <c:pt idx="124">
                  <c:v>35.683902439999997</c:v>
                </c:pt>
                <c:pt idx="125">
                  <c:v>35.683902439999997</c:v>
                </c:pt>
                <c:pt idx="126">
                  <c:v>35.683902439999997</c:v>
                </c:pt>
                <c:pt idx="127">
                  <c:v>35.683902439999997</c:v>
                </c:pt>
                <c:pt idx="128">
                  <c:v>34.29</c:v>
                </c:pt>
                <c:pt idx="129">
                  <c:v>35.683902439999997</c:v>
                </c:pt>
                <c:pt idx="130">
                  <c:v>35.683902439999997</c:v>
                </c:pt>
                <c:pt idx="131">
                  <c:v>35.683902439999997</c:v>
                </c:pt>
                <c:pt idx="132">
                  <c:v>35.683902439999997</c:v>
                </c:pt>
                <c:pt idx="133">
                  <c:v>35.683902439999997</c:v>
                </c:pt>
                <c:pt idx="134">
                  <c:v>35.683902439999997</c:v>
                </c:pt>
                <c:pt idx="135">
                  <c:v>35.683902439999997</c:v>
                </c:pt>
                <c:pt idx="136">
                  <c:v>35.683902439999997</c:v>
                </c:pt>
                <c:pt idx="137">
                  <c:v>34.29</c:v>
                </c:pt>
                <c:pt idx="138">
                  <c:v>35.683902439999997</c:v>
                </c:pt>
                <c:pt idx="139">
                  <c:v>35.683902439999997</c:v>
                </c:pt>
                <c:pt idx="140">
                  <c:v>35.683902439999997</c:v>
                </c:pt>
                <c:pt idx="141">
                  <c:v>35.683902439999997</c:v>
                </c:pt>
                <c:pt idx="142">
                  <c:v>35.683902439999997</c:v>
                </c:pt>
                <c:pt idx="143">
                  <c:v>35.683902439999997</c:v>
                </c:pt>
                <c:pt idx="144">
                  <c:v>35.683902439999997</c:v>
                </c:pt>
                <c:pt idx="145">
                  <c:v>35.683902439999997</c:v>
                </c:pt>
                <c:pt idx="146">
                  <c:v>45.72</c:v>
                </c:pt>
                <c:pt idx="147">
                  <c:v>35.683902439999997</c:v>
                </c:pt>
                <c:pt idx="148">
                  <c:v>35.683902439999997</c:v>
                </c:pt>
                <c:pt idx="149">
                  <c:v>35.683902439999997</c:v>
                </c:pt>
                <c:pt idx="150">
                  <c:v>35.683902439999997</c:v>
                </c:pt>
                <c:pt idx="151">
                  <c:v>35.683902439999997</c:v>
                </c:pt>
                <c:pt idx="152">
                  <c:v>35.683902439999997</c:v>
                </c:pt>
                <c:pt idx="153">
                  <c:v>35.683902439999997</c:v>
                </c:pt>
                <c:pt idx="154">
                  <c:v>35.683902439999997</c:v>
                </c:pt>
                <c:pt idx="155">
                  <c:v>45.72</c:v>
                </c:pt>
                <c:pt idx="156">
                  <c:v>35.683902439999997</c:v>
                </c:pt>
                <c:pt idx="157">
                  <c:v>35.683902439999997</c:v>
                </c:pt>
                <c:pt idx="158">
                  <c:v>35.683902439999997</c:v>
                </c:pt>
                <c:pt idx="159">
                  <c:v>35.683902439999997</c:v>
                </c:pt>
                <c:pt idx="160">
                  <c:v>35.683902439999997</c:v>
                </c:pt>
                <c:pt idx="161">
                  <c:v>35.683902439999997</c:v>
                </c:pt>
                <c:pt idx="162">
                  <c:v>35.683902439999997</c:v>
                </c:pt>
                <c:pt idx="163">
                  <c:v>35.683902439999997</c:v>
                </c:pt>
                <c:pt idx="164">
                  <c:v>30.48</c:v>
                </c:pt>
                <c:pt idx="165">
                  <c:v>35.683902439999997</c:v>
                </c:pt>
                <c:pt idx="166">
                  <c:v>35.683902439999997</c:v>
                </c:pt>
                <c:pt idx="167">
                  <c:v>35.683902439999997</c:v>
                </c:pt>
                <c:pt idx="168">
                  <c:v>35.683902439999997</c:v>
                </c:pt>
                <c:pt idx="169">
                  <c:v>35.683902439999997</c:v>
                </c:pt>
                <c:pt idx="170">
                  <c:v>35.683902439999997</c:v>
                </c:pt>
                <c:pt idx="171">
                  <c:v>35.683902439999997</c:v>
                </c:pt>
                <c:pt idx="172">
                  <c:v>35.683902439999997</c:v>
                </c:pt>
                <c:pt idx="173">
                  <c:v>30.48</c:v>
                </c:pt>
                <c:pt idx="174">
                  <c:v>35.683902439999997</c:v>
                </c:pt>
                <c:pt idx="175">
                  <c:v>35.683902439999997</c:v>
                </c:pt>
                <c:pt idx="176">
                  <c:v>35.683902439999997</c:v>
                </c:pt>
                <c:pt idx="177">
                  <c:v>35.683902439999997</c:v>
                </c:pt>
                <c:pt idx="178">
                  <c:v>35.683902439999997</c:v>
                </c:pt>
                <c:pt idx="179">
                  <c:v>35.683902439999997</c:v>
                </c:pt>
                <c:pt idx="180">
                  <c:v>35.683902439999997</c:v>
                </c:pt>
                <c:pt idx="181">
                  <c:v>35.683902439999997</c:v>
                </c:pt>
                <c:pt idx="182">
                  <c:v>30.48</c:v>
                </c:pt>
                <c:pt idx="183">
                  <c:v>35.683902439999997</c:v>
                </c:pt>
                <c:pt idx="184">
                  <c:v>35.683902439999997</c:v>
                </c:pt>
                <c:pt idx="185">
                  <c:v>35.683902439999997</c:v>
                </c:pt>
                <c:pt idx="186">
                  <c:v>35.683902439999997</c:v>
                </c:pt>
                <c:pt idx="187">
                  <c:v>35.683902439999997</c:v>
                </c:pt>
                <c:pt idx="188">
                  <c:v>35.683902439999997</c:v>
                </c:pt>
                <c:pt idx="189">
                  <c:v>35.683902439999997</c:v>
                </c:pt>
                <c:pt idx="190">
                  <c:v>35.683902439999997</c:v>
                </c:pt>
                <c:pt idx="191">
                  <c:v>30.48</c:v>
                </c:pt>
                <c:pt idx="192">
                  <c:v>35.683902439999997</c:v>
                </c:pt>
                <c:pt idx="193">
                  <c:v>35.683902439999997</c:v>
                </c:pt>
                <c:pt idx="194">
                  <c:v>35.683902439999997</c:v>
                </c:pt>
                <c:pt idx="195">
                  <c:v>35.683902439999997</c:v>
                </c:pt>
                <c:pt idx="196">
                  <c:v>35.683902439999997</c:v>
                </c:pt>
                <c:pt idx="197">
                  <c:v>35.683902439999997</c:v>
                </c:pt>
                <c:pt idx="198">
                  <c:v>35.683902439999997</c:v>
                </c:pt>
                <c:pt idx="199">
                  <c:v>35.683902439999997</c:v>
                </c:pt>
                <c:pt idx="200">
                  <c:v>30.48</c:v>
                </c:pt>
                <c:pt idx="201">
                  <c:v>35.683902439999997</c:v>
                </c:pt>
                <c:pt idx="202">
                  <c:v>35.683902439999997</c:v>
                </c:pt>
                <c:pt idx="203">
                  <c:v>35.683902439999997</c:v>
                </c:pt>
                <c:pt idx="204">
                  <c:v>35.683902439999997</c:v>
                </c:pt>
                <c:pt idx="205">
                  <c:v>35.683902439999997</c:v>
                </c:pt>
                <c:pt idx="206">
                  <c:v>35.683902439999997</c:v>
                </c:pt>
                <c:pt idx="207">
                  <c:v>35.683902439999997</c:v>
                </c:pt>
                <c:pt idx="208">
                  <c:v>35.683902439999997</c:v>
                </c:pt>
                <c:pt idx="209">
                  <c:v>30.48</c:v>
                </c:pt>
                <c:pt idx="210">
                  <c:v>35.683902439999997</c:v>
                </c:pt>
                <c:pt idx="211">
                  <c:v>35.683902439999997</c:v>
                </c:pt>
                <c:pt idx="212">
                  <c:v>35.683902439999997</c:v>
                </c:pt>
                <c:pt idx="213">
                  <c:v>35.683902439999997</c:v>
                </c:pt>
                <c:pt idx="214">
                  <c:v>35.683902439999997</c:v>
                </c:pt>
                <c:pt idx="215">
                  <c:v>35.683902439999997</c:v>
                </c:pt>
                <c:pt idx="216">
                  <c:v>35.683902439999997</c:v>
                </c:pt>
                <c:pt idx="217">
                  <c:v>35.683902439999997</c:v>
                </c:pt>
                <c:pt idx="218">
                  <c:v>30.48</c:v>
                </c:pt>
                <c:pt idx="219">
                  <c:v>35.683902439999997</c:v>
                </c:pt>
                <c:pt idx="220">
                  <c:v>35.683902439999997</c:v>
                </c:pt>
                <c:pt idx="221">
                  <c:v>35.683902439999997</c:v>
                </c:pt>
                <c:pt idx="222">
                  <c:v>35.683902439999997</c:v>
                </c:pt>
                <c:pt idx="223">
                  <c:v>35.683902439999997</c:v>
                </c:pt>
                <c:pt idx="224">
                  <c:v>35.683902439999997</c:v>
                </c:pt>
                <c:pt idx="225">
                  <c:v>35.683902439999997</c:v>
                </c:pt>
                <c:pt idx="226">
                  <c:v>35.683902439999997</c:v>
                </c:pt>
                <c:pt idx="227">
                  <c:v>30.48</c:v>
                </c:pt>
                <c:pt idx="228">
                  <c:v>35.683902439999997</c:v>
                </c:pt>
                <c:pt idx="229">
                  <c:v>35.683902439999997</c:v>
                </c:pt>
                <c:pt idx="230">
                  <c:v>35.683902439999997</c:v>
                </c:pt>
                <c:pt idx="231">
                  <c:v>35.683902439999997</c:v>
                </c:pt>
                <c:pt idx="232">
                  <c:v>35.683902439999997</c:v>
                </c:pt>
                <c:pt idx="233">
                  <c:v>35.683902439999997</c:v>
                </c:pt>
                <c:pt idx="234">
                  <c:v>35.683902439999997</c:v>
                </c:pt>
                <c:pt idx="235">
                  <c:v>35.683902439999997</c:v>
                </c:pt>
                <c:pt idx="236">
                  <c:v>30.48</c:v>
                </c:pt>
                <c:pt idx="237">
                  <c:v>35.683902439999997</c:v>
                </c:pt>
                <c:pt idx="238">
                  <c:v>35.683902439999997</c:v>
                </c:pt>
                <c:pt idx="239">
                  <c:v>35.683902439999997</c:v>
                </c:pt>
                <c:pt idx="240">
                  <c:v>35.683902439999997</c:v>
                </c:pt>
                <c:pt idx="241">
                  <c:v>35.683902439999997</c:v>
                </c:pt>
                <c:pt idx="242">
                  <c:v>35.683902439999997</c:v>
                </c:pt>
                <c:pt idx="243">
                  <c:v>35.683902439999997</c:v>
                </c:pt>
                <c:pt idx="244">
                  <c:v>35.683902439999997</c:v>
                </c:pt>
                <c:pt idx="245">
                  <c:v>35.683902439999997</c:v>
                </c:pt>
                <c:pt idx="246">
                  <c:v>35.683902439999997</c:v>
                </c:pt>
                <c:pt idx="247">
                  <c:v>35.683902439999997</c:v>
                </c:pt>
                <c:pt idx="248">
                  <c:v>35.683902439999997</c:v>
                </c:pt>
                <c:pt idx="249">
                  <c:v>35.683902439999997</c:v>
                </c:pt>
                <c:pt idx="250">
                  <c:v>35.683902439999997</c:v>
                </c:pt>
                <c:pt idx="251">
                  <c:v>35.683902439999997</c:v>
                </c:pt>
                <c:pt idx="252">
                  <c:v>35.683902439999997</c:v>
                </c:pt>
                <c:pt idx="253">
                  <c:v>35.683902439999997</c:v>
                </c:pt>
                <c:pt idx="254">
                  <c:v>35.683902439999997</c:v>
                </c:pt>
                <c:pt idx="255">
                  <c:v>35.683902439999997</c:v>
                </c:pt>
                <c:pt idx="256">
                  <c:v>35.683902439999997</c:v>
                </c:pt>
                <c:pt idx="257">
                  <c:v>35.683902439999997</c:v>
                </c:pt>
                <c:pt idx="258">
                  <c:v>35.683902439999997</c:v>
                </c:pt>
                <c:pt idx="259">
                  <c:v>35.683902439999997</c:v>
                </c:pt>
                <c:pt idx="260">
                  <c:v>35.683902439999997</c:v>
                </c:pt>
                <c:pt idx="261">
                  <c:v>35.683902439999997</c:v>
                </c:pt>
                <c:pt idx="262">
                  <c:v>35.683902439999997</c:v>
                </c:pt>
                <c:pt idx="263">
                  <c:v>35.683902439999997</c:v>
                </c:pt>
                <c:pt idx="264">
                  <c:v>35.683902439999997</c:v>
                </c:pt>
                <c:pt idx="265">
                  <c:v>35.683902439999997</c:v>
                </c:pt>
                <c:pt idx="266">
                  <c:v>35.683902439999997</c:v>
                </c:pt>
                <c:pt idx="267">
                  <c:v>35.683902439999997</c:v>
                </c:pt>
                <c:pt idx="268">
                  <c:v>35.683902439999997</c:v>
                </c:pt>
                <c:pt idx="269">
                  <c:v>35.683902439999997</c:v>
                </c:pt>
                <c:pt idx="270">
                  <c:v>35.683902439999997</c:v>
                </c:pt>
                <c:pt idx="271">
                  <c:v>35.683902439999997</c:v>
                </c:pt>
                <c:pt idx="272">
                  <c:v>35.683902439999997</c:v>
                </c:pt>
                <c:pt idx="273">
                  <c:v>35.683902439999997</c:v>
                </c:pt>
                <c:pt idx="274">
                  <c:v>35.683902439999997</c:v>
                </c:pt>
                <c:pt idx="275">
                  <c:v>35.683902439999997</c:v>
                </c:pt>
                <c:pt idx="276">
                  <c:v>35.683902439999997</c:v>
                </c:pt>
              </c:numCache>
            </c:numRef>
          </c:val>
          <c:smooth val="0"/>
          <c:extLst>
            <c:ext xmlns:c16="http://schemas.microsoft.com/office/drawing/2014/chart" uri="{C3380CC4-5D6E-409C-BE32-E72D297353CC}">
              <c16:uniqueId val="{00000001-D1F6-6441-98EB-715E8ED89A22}"/>
            </c:ext>
          </c:extLst>
        </c:ser>
        <c:ser>
          <c:idx val="2"/>
          <c:order val="2"/>
          <c:tx>
            <c:v>Car 3</c:v>
          </c:tx>
          <c:spPr>
            <a:ln w="28575" cap="rnd">
              <a:solidFill>
                <a:schemeClr val="accent3"/>
              </a:solidFill>
              <a:round/>
            </a:ln>
            <a:effectLst/>
          </c:spPr>
          <c:marker>
            <c:symbol val="none"/>
          </c:marker>
          <c:val>
            <c:numRef>
              <c:f>Sheet1!$D$1:$D$277</c:f>
              <c:numCache>
                <c:formatCode>General</c:formatCode>
                <c:ptCount val="277"/>
                <c:pt idx="0">
                  <c:v>21.945599999999999</c:v>
                </c:pt>
                <c:pt idx="1">
                  <c:v>21.945599999999999</c:v>
                </c:pt>
                <c:pt idx="2">
                  <c:v>21.945599999999999</c:v>
                </c:pt>
                <c:pt idx="3">
                  <c:v>21.945599999999999</c:v>
                </c:pt>
                <c:pt idx="4">
                  <c:v>21.945599999999999</c:v>
                </c:pt>
                <c:pt idx="5">
                  <c:v>21.945599999999999</c:v>
                </c:pt>
                <c:pt idx="6">
                  <c:v>21.945599999999999</c:v>
                </c:pt>
                <c:pt idx="7">
                  <c:v>21.945599999999999</c:v>
                </c:pt>
                <c:pt idx="8">
                  <c:v>21.945599999999999</c:v>
                </c:pt>
                <c:pt idx="9">
                  <c:v>21.945599999999999</c:v>
                </c:pt>
                <c:pt idx="10">
                  <c:v>21.945599999999999</c:v>
                </c:pt>
                <c:pt idx="11">
                  <c:v>21.945599999999999</c:v>
                </c:pt>
                <c:pt idx="12">
                  <c:v>21.945599999999999</c:v>
                </c:pt>
                <c:pt idx="13">
                  <c:v>21.945599999999999</c:v>
                </c:pt>
                <c:pt idx="14">
                  <c:v>21.945599999999999</c:v>
                </c:pt>
                <c:pt idx="15">
                  <c:v>21.945599999999999</c:v>
                </c:pt>
                <c:pt idx="16">
                  <c:v>21.945599999999999</c:v>
                </c:pt>
                <c:pt idx="17">
                  <c:v>21.945599999999999</c:v>
                </c:pt>
                <c:pt idx="18">
                  <c:v>21.945599999999999</c:v>
                </c:pt>
                <c:pt idx="19">
                  <c:v>21.945599999999999</c:v>
                </c:pt>
                <c:pt idx="20">
                  <c:v>21.945599999999999</c:v>
                </c:pt>
                <c:pt idx="21">
                  <c:v>21.945599999999999</c:v>
                </c:pt>
                <c:pt idx="22">
                  <c:v>21.945599999999999</c:v>
                </c:pt>
                <c:pt idx="23">
                  <c:v>21.945599999999999</c:v>
                </c:pt>
                <c:pt idx="24">
                  <c:v>21.945599999999999</c:v>
                </c:pt>
                <c:pt idx="25">
                  <c:v>21.945599999999999</c:v>
                </c:pt>
                <c:pt idx="26">
                  <c:v>21.945599999999999</c:v>
                </c:pt>
                <c:pt idx="27">
                  <c:v>21.945599999999999</c:v>
                </c:pt>
                <c:pt idx="28">
                  <c:v>21.945599999999999</c:v>
                </c:pt>
                <c:pt idx="29">
                  <c:v>21.945599999999999</c:v>
                </c:pt>
                <c:pt idx="30">
                  <c:v>21.945599999999999</c:v>
                </c:pt>
                <c:pt idx="31">
                  <c:v>21.945599999999999</c:v>
                </c:pt>
                <c:pt idx="32">
                  <c:v>21.945599999999999</c:v>
                </c:pt>
                <c:pt idx="33">
                  <c:v>21.945599999999999</c:v>
                </c:pt>
                <c:pt idx="34">
                  <c:v>21.945599999999999</c:v>
                </c:pt>
                <c:pt idx="35">
                  <c:v>21.945599999999999</c:v>
                </c:pt>
                <c:pt idx="36">
                  <c:v>21.945599999999999</c:v>
                </c:pt>
                <c:pt idx="37">
                  <c:v>21.945599999999999</c:v>
                </c:pt>
                <c:pt idx="38">
                  <c:v>21.945599999999999</c:v>
                </c:pt>
                <c:pt idx="39">
                  <c:v>21.945599999999999</c:v>
                </c:pt>
                <c:pt idx="40">
                  <c:v>21.945599999999999</c:v>
                </c:pt>
                <c:pt idx="41">
                  <c:v>21.945599999999999</c:v>
                </c:pt>
                <c:pt idx="42">
                  <c:v>21.945599999999999</c:v>
                </c:pt>
                <c:pt idx="43">
                  <c:v>21.945599999999999</c:v>
                </c:pt>
                <c:pt idx="44">
                  <c:v>21.945599999999999</c:v>
                </c:pt>
                <c:pt idx="45">
                  <c:v>21.945599999999999</c:v>
                </c:pt>
                <c:pt idx="46">
                  <c:v>21.945599999999999</c:v>
                </c:pt>
                <c:pt idx="47">
                  <c:v>21.945599999999999</c:v>
                </c:pt>
                <c:pt idx="48">
                  <c:v>21.945599999999999</c:v>
                </c:pt>
                <c:pt idx="49">
                  <c:v>21.945599999999999</c:v>
                </c:pt>
                <c:pt idx="50">
                  <c:v>21.945599999999999</c:v>
                </c:pt>
                <c:pt idx="51">
                  <c:v>21.945599999999999</c:v>
                </c:pt>
                <c:pt idx="52">
                  <c:v>21.945599999999999</c:v>
                </c:pt>
                <c:pt idx="53">
                  <c:v>21.945599999999999</c:v>
                </c:pt>
                <c:pt idx="54">
                  <c:v>21.945599999999999</c:v>
                </c:pt>
                <c:pt idx="55">
                  <c:v>21.945599999999999</c:v>
                </c:pt>
                <c:pt idx="56">
                  <c:v>21.945599999999999</c:v>
                </c:pt>
                <c:pt idx="57">
                  <c:v>21.945599999999999</c:v>
                </c:pt>
                <c:pt idx="58">
                  <c:v>21.945599999999999</c:v>
                </c:pt>
                <c:pt idx="59">
                  <c:v>21.945599999999999</c:v>
                </c:pt>
                <c:pt idx="60">
                  <c:v>21.945599999999999</c:v>
                </c:pt>
                <c:pt idx="61">
                  <c:v>21.945599999999999</c:v>
                </c:pt>
                <c:pt idx="62">
                  <c:v>21.945599999999999</c:v>
                </c:pt>
                <c:pt idx="63">
                  <c:v>21.945599999999999</c:v>
                </c:pt>
                <c:pt idx="64">
                  <c:v>21.945599999999999</c:v>
                </c:pt>
                <c:pt idx="65">
                  <c:v>21.945599999999999</c:v>
                </c:pt>
                <c:pt idx="66">
                  <c:v>21.945599999999999</c:v>
                </c:pt>
                <c:pt idx="67">
                  <c:v>21.945599999999999</c:v>
                </c:pt>
                <c:pt idx="68">
                  <c:v>21.945599999999999</c:v>
                </c:pt>
                <c:pt idx="69">
                  <c:v>21.945599999999999</c:v>
                </c:pt>
                <c:pt idx="70">
                  <c:v>21.945599999999999</c:v>
                </c:pt>
                <c:pt idx="71">
                  <c:v>21.945599999999999</c:v>
                </c:pt>
                <c:pt idx="72">
                  <c:v>21.945599999999999</c:v>
                </c:pt>
                <c:pt idx="73">
                  <c:v>21.945599999999999</c:v>
                </c:pt>
                <c:pt idx="74">
                  <c:v>21.945599999999999</c:v>
                </c:pt>
                <c:pt idx="75">
                  <c:v>21.945599999999999</c:v>
                </c:pt>
                <c:pt idx="76">
                  <c:v>21.945599999999999</c:v>
                </c:pt>
                <c:pt idx="77">
                  <c:v>21.945599999999999</c:v>
                </c:pt>
                <c:pt idx="78">
                  <c:v>21.945599999999999</c:v>
                </c:pt>
                <c:pt idx="79">
                  <c:v>21.945599999999999</c:v>
                </c:pt>
                <c:pt idx="80">
                  <c:v>21.945599999999999</c:v>
                </c:pt>
                <c:pt idx="81">
                  <c:v>21.945599999999999</c:v>
                </c:pt>
                <c:pt idx="82">
                  <c:v>21.945599999999999</c:v>
                </c:pt>
                <c:pt idx="83">
                  <c:v>21.945599999999999</c:v>
                </c:pt>
                <c:pt idx="84">
                  <c:v>21.945599999999999</c:v>
                </c:pt>
                <c:pt idx="85">
                  <c:v>21.945599999999999</c:v>
                </c:pt>
                <c:pt idx="86">
                  <c:v>21.945599999999999</c:v>
                </c:pt>
                <c:pt idx="87">
                  <c:v>21.945599999999999</c:v>
                </c:pt>
                <c:pt idx="88">
                  <c:v>21.945599999999999</c:v>
                </c:pt>
                <c:pt idx="89">
                  <c:v>21.945599999999999</c:v>
                </c:pt>
                <c:pt idx="90">
                  <c:v>21.945599999999999</c:v>
                </c:pt>
                <c:pt idx="91">
                  <c:v>21.945599999999999</c:v>
                </c:pt>
                <c:pt idx="92">
                  <c:v>21.945599999999999</c:v>
                </c:pt>
                <c:pt idx="93">
                  <c:v>21.945599999999999</c:v>
                </c:pt>
                <c:pt idx="94">
                  <c:v>21.945599999999999</c:v>
                </c:pt>
                <c:pt idx="95">
                  <c:v>21.945599999999999</c:v>
                </c:pt>
                <c:pt idx="96">
                  <c:v>21.945599999999999</c:v>
                </c:pt>
                <c:pt idx="97">
                  <c:v>21.945599999999999</c:v>
                </c:pt>
                <c:pt idx="98">
                  <c:v>21.945599999999999</c:v>
                </c:pt>
                <c:pt idx="99">
                  <c:v>21.945599999999999</c:v>
                </c:pt>
                <c:pt idx="100">
                  <c:v>21.945599999999999</c:v>
                </c:pt>
                <c:pt idx="101">
                  <c:v>21.945599999999999</c:v>
                </c:pt>
                <c:pt idx="102">
                  <c:v>21.945599999999999</c:v>
                </c:pt>
                <c:pt idx="103">
                  <c:v>21.945599999999999</c:v>
                </c:pt>
                <c:pt idx="104">
                  <c:v>21.945599999999999</c:v>
                </c:pt>
                <c:pt idx="105">
                  <c:v>21.945599999999999</c:v>
                </c:pt>
                <c:pt idx="106">
                  <c:v>21.945599999999999</c:v>
                </c:pt>
                <c:pt idx="107">
                  <c:v>21.945599999999999</c:v>
                </c:pt>
                <c:pt idx="108">
                  <c:v>21.945599999999999</c:v>
                </c:pt>
                <c:pt idx="109">
                  <c:v>21.945599999999999</c:v>
                </c:pt>
                <c:pt idx="110">
                  <c:v>21.945599999999999</c:v>
                </c:pt>
                <c:pt idx="111">
                  <c:v>21.945599999999999</c:v>
                </c:pt>
                <c:pt idx="112">
                  <c:v>21.945599999999999</c:v>
                </c:pt>
                <c:pt idx="113">
                  <c:v>21.945599999999999</c:v>
                </c:pt>
                <c:pt idx="114">
                  <c:v>21.945599999999999</c:v>
                </c:pt>
                <c:pt idx="115">
                  <c:v>21.945599999999999</c:v>
                </c:pt>
                <c:pt idx="116">
                  <c:v>21.945599999999999</c:v>
                </c:pt>
                <c:pt idx="117">
                  <c:v>21.945599999999999</c:v>
                </c:pt>
                <c:pt idx="118">
                  <c:v>21.945599999999999</c:v>
                </c:pt>
                <c:pt idx="119">
                  <c:v>21.945599999999999</c:v>
                </c:pt>
                <c:pt idx="120">
                  <c:v>21.945599999999999</c:v>
                </c:pt>
                <c:pt idx="121">
                  <c:v>21.945599999999999</c:v>
                </c:pt>
                <c:pt idx="122">
                  <c:v>21.945599999999999</c:v>
                </c:pt>
                <c:pt idx="123">
                  <c:v>21.945599999999999</c:v>
                </c:pt>
                <c:pt idx="124">
                  <c:v>21.945599999999999</c:v>
                </c:pt>
                <c:pt idx="125">
                  <c:v>21.945599999999999</c:v>
                </c:pt>
                <c:pt idx="126">
                  <c:v>21.945599999999999</c:v>
                </c:pt>
                <c:pt idx="127">
                  <c:v>21.945599999999999</c:v>
                </c:pt>
                <c:pt idx="128">
                  <c:v>21.945599999999999</c:v>
                </c:pt>
                <c:pt idx="129">
                  <c:v>21.945599999999999</c:v>
                </c:pt>
                <c:pt idx="130">
                  <c:v>21.945599999999999</c:v>
                </c:pt>
                <c:pt idx="131">
                  <c:v>21.945599999999999</c:v>
                </c:pt>
                <c:pt idx="132">
                  <c:v>21.945599999999999</c:v>
                </c:pt>
                <c:pt idx="133">
                  <c:v>21.945599999999999</c:v>
                </c:pt>
                <c:pt idx="134">
                  <c:v>21.945599999999999</c:v>
                </c:pt>
                <c:pt idx="135">
                  <c:v>21.945599999999999</c:v>
                </c:pt>
                <c:pt idx="136">
                  <c:v>21.945599999999999</c:v>
                </c:pt>
                <c:pt idx="137">
                  <c:v>21.945599999999999</c:v>
                </c:pt>
                <c:pt idx="138">
                  <c:v>21.945599999999999</c:v>
                </c:pt>
                <c:pt idx="139">
                  <c:v>21.945599999999999</c:v>
                </c:pt>
                <c:pt idx="140">
                  <c:v>21.945599999999999</c:v>
                </c:pt>
                <c:pt idx="141">
                  <c:v>21.945599999999999</c:v>
                </c:pt>
                <c:pt idx="142">
                  <c:v>21.945599999999999</c:v>
                </c:pt>
                <c:pt idx="143">
                  <c:v>21.945599999999999</c:v>
                </c:pt>
                <c:pt idx="144">
                  <c:v>21.945599999999999</c:v>
                </c:pt>
                <c:pt idx="145">
                  <c:v>21.945599999999999</c:v>
                </c:pt>
                <c:pt idx="146">
                  <c:v>21.945599999999999</c:v>
                </c:pt>
                <c:pt idx="147">
                  <c:v>21.945599999999999</c:v>
                </c:pt>
                <c:pt idx="148">
                  <c:v>21.945599999999999</c:v>
                </c:pt>
                <c:pt idx="149">
                  <c:v>21.945599999999999</c:v>
                </c:pt>
                <c:pt idx="150">
                  <c:v>21.945599999999999</c:v>
                </c:pt>
                <c:pt idx="151">
                  <c:v>21.945599999999999</c:v>
                </c:pt>
                <c:pt idx="152">
                  <c:v>21.945599999999999</c:v>
                </c:pt>
                <c:pt idx="153">
                  <c:v>21.945599999999999</c:v>
                </c:pt>
                <c:pt idx="154">
                  <c:v>21.945599999999999</c:v>
                </c:pt>
                <c:pt idx="155">
                  <c:v>21.945599999999999</c:v>
                </c:pt>
                <c:pt idx="156">
                  <c:v>21.945599999999999</c:v>
                </c:pt>
                <c:pt idx="157">
                  <c:v>21.945599999999999</c:v>
                </c:pt>
                <c:pt idx="158">
                  <c:v>21.945599999999999</c:v>
                </c:pt>
                <c:pt idx="159">
                  <c:v>21.945599999999999</c:v>
                </c:pt>
                <c:pt idx="160">
                  <c:v>21.945599999999999</c:v>
                </c:pt>
                <c:pt idx="161">
                  <c:v>21.945599999999999</c:v>
                </c:pt>
                <c:pt idx="162">
                  <c:v>21.945599999999999</c:v>
                </c:pt>
                <c:pt idx="163">
                  <c:v>21.945599999999999</c:v>
                </c:pt>
                <c:pt idx="164">
                  <c:v>21.945599999999999</c:v>
                </c:pt>
                <c:pt idx="165">
                  <c:v>21.945599999999999</c:v>
                </c:pt>
                <c:pt idx="166">
                  <c:v>21.945599999999999</c:v>
                </c:pt>
                <c:pt idx="167">
                  <c:v>21.945599999999999</c:v>
                </c:pt>
                <c:pt idx="168">
                  <c:v>21.945599999999999</c:v>
                </c:pt>
                <c:pt idx="169">
                  <c:v>21.945599999999999</c:v>
                </c:pt>
                <c:pt idx="170">
                  <c:v>21.945599999999999</c:v>
                </c:pt>
                <c:pt idx="171">
                  <c:v>21.945599999999999</c:v>
                </c:pt>
                <c:pt idx="172">
                  <c:v>21.945599999999999</c:v>
                </c:pt>
                <c:pt idx="173">
                  <c:v>21.945599999999999</c:v>
                </c:pt>
                <c:pt idx="174">
                  <c:v>21.945599999999999</c:v>
                </c:pt>
                <c:pt idx="175">
                  <c:v>21.945599999999999</c:v>
                </c:pt>
                <c:pt idx="176">
                  <c:v>21.945599999999999</c:v>
                </c:pt>
                <c:pt idx="177">
                  <c:v>21.945599999999999</c:v>
                </c:pt>
                <c:pt idx="178">
                  <c:v>21.945599999999999</c:v>
                </c:pt>
                <c:pt idx="179">
                  <c:v>21.945599999999999</c:v>
                </c:pt>
                <c:pt idx="180">
                  <c:v>21.945599999999999</c:v>
                </c:pt>
                <c:pt idx="181">
                  <c:v>21.945599999999999</c:v>
                </c:pt>
                <c:pt idx="182">
                  <c:v>21.945599999999999</c:v>
                </c:pt>
                <c:pt idx="183">
                  <c:v>21.945599999999999</c:v>
                </c:pt>
                <c:pt idx="184">
                  <c:v>21.945599999999999</c:v>
                </c:pt>
                <c:pt idx="185">
                  <c:v>21.945599999999999</c:v>
                </c:pt>
                <c:pt idx="186">
                  <c:v>21.945599999999999</c:v>
                </c:pt>
                <c:pt idx="187">
                  <c:v>21.945599999999999</c:v>
                </c:pt>
                <c:pt idx="188">
                  <c:v>21.945599999999999</c:v>
                </c:pt>
                <c:pt idx="189">
                  <c:v>21.945599999999999</c:v>
                </c:pt>
                <c:pt idx="190">
                  <c:v>21.945599999999999</c:v>
                </c:pt>
                <c:pt idx="191">
                  <c:v>21.945599999999999</c:v>
                </c:pt>
                <c:pt idx="192">
                  <c:v>21.945599999999999</c:v>
                </c:pt>
                <c:pt idx="193">
                  <c:v>21.945599999999999</c:v>
                </c:pt>
                <c:pt idx="194">
                  <c:v>21.945599999999999</c:v>
                </c:pt>
                <c:pt idx="195">
                  <c:v>21.945599999999999</c:v>
                </c:pt>
                <c:pt idx="196">
                  <c:v>21.945599999999999</c:v>
                </c:pt>
                <c:pt idx="197">
                  <c:v>21.945599999999999</c:v>
                </c:pt>
                <c:pt idx="198">
                  <c:v>21.945599999999999</c:v>
                </c:pt>
                <c:pt idx="199">
                  <c:v>21.945599999999999</c:v>
                </c:pt>
                <c:pt idx="200">
                  <c:v>21.945599999999999</c:v>
                </c:pt>
                <c:pt idx="201">
                  <c:v>21.945599999999999</c:v>
                </c:pt>
                <c:pt idx="202">
                  <c:v>21.945599999999999</c:v>
                </c:pt>
                <c:pt idx="203">
                  <c:v>21.945599999999999</c:v>
                </c:pt>
                <c:pt idx="204">
                  <c:v>21.945599999999999</c:v>
                </c:pt>
                <c:pt idx="205">
                  <c:v>21.945599999999999</c:v>
                </c:pt>
                <c:pt idx="206">
                  <c:v>21.945599999999999</c:v>
                </c:pt>
                <c:pt idx="207">
                  <c:v>21.945599999999999</c:v>
                </c:pt>
                <c:pt idx="208">
                  <c:v>21.945599999999999</c:v>
                </c:pt>
                <c:pt idx="209">
                  <c:v>21.945599999999999</c:v>
                </c:pt>
                <c:pt idx="210">
                  <c:v>21.945599999999999</c:v>
                </c:pt>
                <c:pt idx="211">
                  <c:v>21.945599999999999</c:v>
                </c:pt>
                <c:pt idx="212">
                  <c:v>21.945599999999999</c:v>
                </c:pt>
                <c:pt idx="213">
                  <c:v>21.945599999999999</c:v>
                </c:pt>
                <c:pt idx="214">
                  <c:v>21.945599999999999</c:v>
                </c:pt>
                <c:pt idx="215">
                  <c:v>21.945599999999999</c:v>
                </c:pt>
                <c:pt idx="216">
                  <c:v>21.945599999999999</c:v>
                </c:pt>
                <c:pt idx="217">
                  <c:v>21.945599999999999</c:v>
                </c:pt>
                <c:pt idx="218">
                  <c:v>21.945599999999999</c:v>
                </c:pt>
                <c:pt idx="219">
                  <c:v>21.945599999999999</c:v>
                </c:pt>
                <c:pt idx="220">
                  <c:v>21.945599999999999</c:v>
                </c:pt>
                <c:pt idx="221">
                  <c:v>21.945599999999999</c:v>
                </c:pt>
                <c:pt idx="222">
                  <c:v>21.945599999999999</c:v>
                </c:pt>
                <c:pt idx="223">
                  <c:v>21.945599999999999</c:v>
                </c:pt>
                <c:pt idx="224">
                  <c:v>21.945599999999999</c:v>
                </c:pt>
                <c:pt idx="225">
                  <c:v>21.945599999999999</c:v>
                </c:pt>
                <c:pt idx="226">
                  <c:v>21.945599999999999</c:v>
                </c:pt>
                <c:pt idx="227">
                  <c:v>21.945599999999999</c:v>
                </c:pt>
                <c:pt idx="228">
                  <c:v>21.945599999999999</c:v>
                </c:pt>
                <c:pt idx="229">
                  <c:v>21.945599999999999</c:v>
                </c:pt>
                <c:pt idx="230">
                  <c:v>21.945599999999999</c:v>
                </c:pt>
                <c:pt idx="231">
                  <c:v>21.945599999999999</c:v>
                </c:pt>
                <c:pt idx="232">
                  <c:v>21.945599999999999</c:v>
                </c:pt>
                <c:pt idx="233">
                  <c:v>21.945599999999999</c:v>
                </c:pt>
                <c:pt idx="234">
                  <c:v>21.945599999999999</c:v>
                </c:pt>
                <c:pt idx="235">
                  <c:v>21.945599999999999</c:v>
                </c:pt>
                <c:pt idx="236">
                  <c:v>21.945599999999999</c:v>
                </c:pt>
                <c:pt idx="237">
                  <c:v>21.945599999999999</c:v>
                </c:pt>
                <c:pt idx="238">
                  <c:v>21.945599999999999</c:v>
                </c:pt>
                <c:pt idx="239">
                  <c:v>21.945599999999999</c:v>
                </c:pt>
                <c:pt idx="240">
                  <c:v>21.945599999999999</c:v>
                </c:pt>
                <c:pt idx="241">
                  <c:v>21.945599999999999</c:v>
                </c:pt>
                <c:pt idx="242">
                  <c:v>21.945599999999999</c:v>
                </c:pt>
                <c:pt idx="243">
                  <c:v>21.945599999999999</c:v>
                </c:pt>
                <c:pt idx="244">
                  <c:v>21.945599999999999</c:v>
                </c:pt>
                <c:pt idx="245">
                  <c:v>21.945599999999999</c:v>
                </c:pt>
                <c:pt idx="246">
                  <c:v>21.945599999999999</c:v>
                </c:pt>
                <c:pt idx="247">
                  <c:v>21.945599999999999</c:v>
                </c:pt>
                <c:pt idx="248">
                  <c:v>21.945599999999999</c:v>
                </c:pt>
                <c:pt idx="249">
                  <c:v>21.945599999999999</c:v>
                </c:pt>
                <c:pt idx="250">
                  <c:v>21.945599999999999</c:v>
                </c:pt>
                <c:pt idx="251">
                  <c:v>21.945599999999999</c:v>
                </c:pt>
                <c:pt idx="252">
                  <c:v>21.945599999999999</c:v>
                </c:pt>
                <c:pt idx="253">
                  <c:v>21.945599999999999</c:v>
                </c:pt>
                <c:pt idx="254">
                  <c:v>21.945599999999999</c:v>
                </c:pt>
                <c:pt idx="255">
                  <c:v>21.945599999999999</c:v>
                </c:pt>
                <c:pt idx="256">
                  <c:v>21.945599999999999</c:v>
                </c:pt>
                <c:pt idx="257">
                  <c:v>21.945599999999999</c:v>
                </c:pt>
                <c:pt idx="258">
                  <c:v>21.945599999999999</c:v>
                </c:pt>
                <c:pt idx="259">
                  <c:v>21.945599999999999</c:v>
                </c:pt>
                <c:pt idx="260">
                  <c:v>21.945599999999999</c:v>
                </c:pt>
                <c:pt idx="261">
                  <c:v>21.945599999999999</c:v>
                </c:pt>
                <c:pt idx="262">
                  <c:v>21.945599999999999</c:v>
                </c:pt>
                <c:pt idx="263">
                  <c:v>21.945599999999999</c:v>
                </c:pt>
                <c:pt idx="264">
                  <c:v>21.945599999999999</c:v>
                </c:pt>
                <c:pt idx="265">
                  <c:v>21.945599999999999</c:v>
                </c:pt>
                <c:pt idx="266">
                  <c:v>21.945599999999999</c:v>
                </c:pt>
                <c:pt idx="267">
                  <c:v>21.945599999999999</c:v>
                </c:pt>
                <c:pt idx="268">
                  <c:v>21.945599999999999</c:v>
                </c:pt>
                <c:pt idx="269">
                  <c:v>21.945599999999999</c:v>
                </c:pt>
                <c:pt idx="270">
                  <c:v>21.945599999999999</c:v>
                </c:pt>
                <c:pt idx="271">
                  <c:v>21.945599999999999</c:v>
                </c:pt>
                <c:pt idx="272">
                  <c:v>21.945599999999999</c:v>
                </c:pt>
                <c:pt idx="273">
                  <c:v>21.945599999999999</c:v>
                </c:pt>
                <c:pt idx="274">
                  <c:v>21.945599999999999</c:v>
                </c:pt>
                <c:pt idx="275">
                  <c:v>21.945599999999999</c:v>
                </c:pt>
                <c:pt idx="276">
                  <c:v>21.945599999999999</c:v>
                </c:pt>
              </c:numCache>
            </c:numRef>
          </c:val>
          <c:smooth val="0"/>
          <c:extLst>
            <c:ext xmlns:c16="http://schemas.microsoft.com/office/drawing/2014/chart" uri="{C3380CC4-5D6E-409C-BE32-E72D297353CC}">
              <c16:uniqueId val="{00000002-D1F6-6441-98EB-715E8ED89A22}"/>
            </c:ext>
          </c:extLst>
        </c:ser>
        <c:dLbls>
          <c:showLegendKey val="0"/>
          <c:showVal val="0"/>
          <c:showCatName val="0"/>
          <c:showSerName val="0"/>
          <c:showPercent val="0"/>
          <c:showBubbleSize val="0"/>
        </c:dLbls>
        <c:smooth val="0"/>
        <c:axId val="437354256"/>
        <c:axId val="398844960"/>
      </c:lineChart>
      <c:catAx>
        <c:axId val="43735425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98844960"/>
        <c:crosses val="autoZero"/>
        <c:auto val="1"/>
        <c:lblAlgn val="ctr"/>
        <c:lblOffset val="100"/>
        <c:noMultiLvlLbl val="0"/>
      </c:catAx>
      <c:valAx>
        <c:axId val="398844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354256"/>
        <c:crosses val="autoZero"/>
        <c:crossBetween val="between"/>
      </c:valAx>
      <c:spPr>
        <a:noFill/>
        <a:ln>
          <a:noFill/>
        </a:ln>
        <a:effectLst/>
      </c:spPr>
    </c:plotArea>
    <c:legend>
      <c:legendPos val="b"/>
      <c:layout>
        <c:manualLayout>
          <c:xMode val="edge"/>
          <c:yMode val="edge"/>
          <c:x val="0.35971429022170542"/>
          <c:y val="0.77477873042825551"/>
          <c:w val="0.27347921404401887"/>
          <c:h val="4.879317443949293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0B72D9-7615-E743-A8B7-9BA6FD28BB7E}" type="datetimeFigureOut">
              <a:rPr lang="en-US" smtClean="0"/>
              <a:t>8/26/18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372DA-4E96-984E-89C2-1FAD7DE8A2AF}" type="slidenum">
              <a:rPr lang="en-US" smtClean="0"/>
              <a:t>‹#›</a:t>
            </a:fld>
            <a:endParaRPr lang="en-US"/>
          </a:p>
        </p:txBody>
      </p:sp>
    </p:spTree>
    <p:extLst>
      <p:ext uri="{BB962C8B-B14F-4D97-AF65-F5344CB8AC3E}">
        <p14:creationId xmlns:p14="http://schemas.microsoft.com/office/powerpoint/2010/main" val="2178622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Hysteresi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1</a:t>
            </a:fld>
            <a:endParaRPr lang="en-US"/>
          </a:p>
        </p:txBody>
      </p:sp>
    </p:spTree>
    <p:extLst>
      <p:ext uri="{BB962C8B-B14F-4D97-AF65-F5344CB8AC3E}">
        <p14:creationId xmlns:p14="http://schemas.microsoft.com/office/powerpoint/2010/main" val="901404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13</a:t>
            </a:fld>
            <a:endParaRPr lang="en-US"/>
          </a:p>
        </p:txBody>
      </p:sp>
    </p:spTree>
    <p:extLst>
      <p:ext uri="{BB962C8B-B14F-4D97-AF65-F5344CB8AC3E}">
        <p14:creationId xmlns:p14="http://schemas.microsoft.com/office/powerpoint/2010/main" val="989083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–stage network : similar to R-CNN or Fast R-CNN</a:t>
            </a:r>
          </a:p>
          <a:p>
            <a:endParaRPr lang="en-US" dirty="0"/>
          </a:p>
          <a:p>
            <a:r>
              <a:rPr lang="en-US" dirty="0"/>
              <a:t>Residual Net -&gt; convolution feature map of the image</a:t>
            </a:r>
          </a:p>
          <a:p>
            <a:r>
              <a:rPr lang="en-US" dirty="0"/>
              <a:t>Feature Pyramid Network -&gt; augments the convolution net of the </a:t>
            </a:r>
            <a:r>
              <a:rPr lang="en-US" dirty="0" err="1"/>
              <a:t>ResNet</a:t>
            </a:r>
            <a:r>
              <a:rPr lang="en-US" dirty="0"/>
              <a:t>.  Each level of the pyramid can be used for detecting objects at a different scale.</a:t>
            </a:r>
          </a:p>
          <a:p>
            <a:r>
              <a:rPr lang="en-US" dirty="0"/>
              <a:t>Create Anchor Boxes within the image</a:t>
            </a:r>
          </a:p>
          <a:p>
            <a:r>
              <a:rPr lang="en-US" dirty="0"/>
              <a:t>Classification -&gt; The classification subnet predicts the probability of object presence at each spatial position for each of the A anchors and K object classes.</a:t>
            </a:r>
          </a:p>
          <a:p>
            <a:r>
              <a:rPr lang="en-US" dirty="0"/>
              <a:t>Box Regression Subnet -&gt; regress from the anchor box to the actual object</a:t>
            </a:r>
          </a:p>
          <a:p>
            <a:endParaRPr lang="en-US" dirty="0"/>
          </a:p>
          <a:p>
            <a:r>
              <a:rPr lang="en-US" dirty="0"/>
              <a:t>NOTE: The code implementation for this was done primarily by one of my project partners.  But moving forward, I’ll be discussing my own contributions to the projection.</a:t>
            </a:r>
          </a:p>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15</a:t>
            </a:fld>
            <a:endParaRPr lang="en-US"/>
          </a:p>
        </p:txBody>
      </p:sp>
    </p:spTree>
    <p:extLst>
      <p:ext uri="{BB962C8B-B14F-4D97-AF65-F5344CB8AC3E}">
        <p14:creationId xmlns:p14="http://schemas.microsoft.com/office/powerpoint/2010/main" val="1348053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outputs positions and dimensions of the bounding boxes in the frame where cars/trucks are</a:t>
            </a:r>
          </a:p>
          <a:p>
            <a:endParaRPr lang="en-US" dirty="0"/>
          </a:p>
          <a:p>
            <a:r>
              <a:rPr lang="en-US" dirty="0"/>
              <a:t>Does this on a frame by frame basis, so it doesn’t keep track of positions of cars in the previous frame</a:t>
            </a:r>
          </a:p>
        </p:txBody>
      </p:sp>
      <p:sp>
        <p:nvSpPr>
          <p:cNvPr id="4" name="Slide Number Placeholder 3"/>
          <p:cNvSpPr>
            <a:spLocks noGrp="1"/>
          </p:cNvSpPr>
          <p:nvPr>
            <p:ph type="sldNum" sz="quarter" idx="10"/>
          </p:nvPr>
        </p:nvSpPr>
        <p:spPr/>
        <p:txBody>
          <a:bodyPr/>
          <a:lstStyle/>
          <a:p>
            <a:fld id="{DEB372DA-4E96-984E-89C2-1FAD7DE8A2AF}" type="slidenum">
              <a:rPr lang="en-US" smtClean="0"/>
              <a:t>16</a:t>
            </a:fld>
            <a:endParaRPr lang="en-US"/>
          </a:p>
        </p:txBody>
      </p:sp>
    </p:spTree>
    <p:extLst>
      <p:ext uri="{BB962C8B-B14F-4D97-AF65-F5344CB8AC3E}">
        <p14:creationId xmlns:p14="http://schemas.microsoft.com/office/powerpoint/2010/main" val="296923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label each bounding box with unique ids</a:t>
            </a:r>
          </a:p>
          <a:p>
            <a:r>
              <a:rPr lang="en-US" dirty="0"/>
              <a:t>Keep track of the previous position of all cars in the last frame of the video, in an array</a:t>
            </a:r>
          </a:p>
          <a:p>
            <a:r>
              <a:rPr lang="en-US" dirty="0"/>
              <a:t>For each car identified in the next frame, find the closest bounding box out of the list of previous positions</a:t>
            </a:r>
          </a:p>
          <a:p>
            <a:endParaRPr lang="en-US" dirty="0"/>
          </a:p>
          <a:p>
            <a:r>
              <a:rPr lang="en-US" dirty="0"/>
              <a:t>If it can’t find the previous position -&gt; it’s a new car coming into the view of the camera</a:t>
            </a:r>
          </a:p>
          <a:p>
            <a:r>
              <a:rPr lang="en-US" dirty="0"/>
              <a:t>Otherwise -&gt; update the car’s position</a:t>
            </a:r>
          </a:p>
          <a:p>
            <a:endParaRPr lang="en-US" dirty="0"/>
          </a:p>
          <a:p>
            <a:r>
              <a:rPr lang="en-US" dirty="0"/>
              <a:t>Add pseudo code for identify vehicles frame by frame</a:t>
            </a:r>
          </a:p>
        </p:txBody>
      </p:sp>
      <p:sp>
        <p:nvSpPr>
          <p:cNvPr id="4" name="Slide Number Placeholder 3"/>
          <p:cNvSpPr>
            <a:spLocks noGrp="1"/>
          </p:cNvSpPr>
          <p:nvPr>
            <p:ph type="sldNum" sz="quarter" idx="10"/>
          </p:nvPr>
        </p:nvSpPr>
        <p:spPr/>
        <p:txBody>
          <a:bodyPr/>
          <a:lstStyle/>
          <a:p>
            <a:fld id="{DEB372DA-4E96-984E-89C2-1FAD7DE8A2AF}" type="slidenum">
              <a:rPr lang="en-US" smtClean="0"/>
              <a:t>17</a:t>
            </a:fld>
            <a:endParaRPr lang="en-US"/>
          </a:p>
        </p:txBody>
      </p:sp>
    </p:spTree>
    <p:extLst>
      <p:ext uri="{BB962C8B-B14F-4D97-AF65-F5344CB8AC3E}">
        <p14:creationId xmlns:p14="http://schemas.microsoft.com/office/powerpoint/2010/main" val="2604943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Canny and Hough transformed used to find lanes</a:t>
            </a:r>
          </a:p>
          <a:p>
            <a:endParaRPr lang="en-US" dirty="0"/>
          </a:p>
          <a:p>
            <a:r>
              <a:rPr lang="en-US" dirty="0"/>
              <a:t>Canny Edge Detection:</a:t>
            </a:r>
          </a:p>
          <a:p>
            <a:r>
              <a:rPr lang="en-US" sz="1200" b="0" i="0" kern="1200" dirty="0">
                <a:solidFill>
                  <a:schemeClr val="tx1"/>
                </a:solidFill>
                <a:effectLst/>
                <a:latin typeface="+mn-lt"/>
                <a:ea typeface="+mn-ea"/>
                <a:cs typeface="+mn-cs"/>
              </a:rPr>
              <a:t>Apply Gaussian filter to smooth the image in order to remove the noise</a:t>
            </a:r>
          </a:p>
          <a:p>
            <a:r>
              <a:rPr lang="en-US" sz="1200" b="0" i="0" kern="1200" dirty="0">
                <a:solidFill>
                  <a:schemeClr val="tx1"/>
                </a:solidFill>
                <a:effectLst/>
                <a:latin typeface="+mn-lt"/>
                <a:ea typeface="+mn-ea"/>
                <a:cs typeface="+mn-cs"/>
              </a:rPr>
              <a:t>Find the intensity gradients of the image</a:t>
            </a:r>
          </a:p>
          <a:p>
            <a:r>
              <a:rPr lang="en-US" sz="1200" b="0" i="0" kern="1200" dirty="0">
                <a:solidFill>
                  <a:schemeClr val="tx1"/>
                </a:solidFill>
                <a:effectLst/>
                <a:latin typeface="+mn-lt"/>
                <a:ea typeface="+mn-ea"/>
                <a:cs typeface="+mn-cs"/>
              </a:rPr>
              <a:t>Apply non-maximum suppression EDGE THINNING technique to get rid of spurious response to edge detection</a:t>
            </a:r>
          </a:p>
          <a:p>
            <a:r>
              <a:rPr lang="en-US" sz="1200" b="0" i="0" kern="1200" dirty="0">
                <a:solidFill>
                  <a:schemeClr val="tx1"/>
                </a:solidFill>
                <a:effectLst/>
                <a:latin typeface="+mn-lt"/>
                <a:ea typeface="+mn-ea"/>
                <a:cs typeface="+mn-cs"/>
              </a:rPr>
              <a:t>Apply double threshold to determine potential edges</a:t>
            </a:r>
          </a:p>
          <a:p>
            <a:r>
              <a:rPr lang="en-US" sz="1200" b="0" i="0" kern="1200" dirty="0">
                <a:solidFill>
                  <a:schemeClr val="tx1"/>
                </a:solidFill>
                <a:effectLst/>
                <a:latin typeface="+mn-lt"/>
                <a:ea typeface="+mn-ea"/>
                <a:cs typeface="+mn-cs"/>
              </a:rPr>
              <a:t>Track edge by </a:t>
            </a:r>
            <a:r>
              <a:rPr lang="en-US" sz="1200" b="0" i="0" u="none" strike="noStrike" kern="1200" dirty="0">
                <a:solidFill>
                  <a:schemeClr val="tx1"/>
                </a:solidFill>
                <a:effectLst/>
                <a:latin typeface="+mn-lt"/>
                <a:ea typeface="+mn-ea"/>
                <a:cs typeface="+mn-cs"/>
                <a:hlinkClick r:id="rId3" tooltip="Hysteresis"/>
              </a:rPr>
              <a:t>hysteresis</a:t>
            </a:r>
            <a:r>
              <a:rPr lang="en-US" sz="1200" b="0" i="0" kern="1200" dirty="0">
                <a:solidFill>
                  <a:schemeClr val="tx1"/>
                </a:solidFill>
                <a:effectLst/>
                <a:latin typeface="+mn-lt"/>
                <a:ea typeface="+mn-ea"/>
                <a:cs typeface="+mn-cs"/>
              </a:rPr>
              <a:t>: Finalize the detection of edges by suppressing all the other edges that are weak and not connected to strong edges.</a:t>
            </a:r>
          </a:p>
          <a:p>
            <a:endParaRPr lang="en-US" dirty="0"/>
          </a:p>
          <a:p>
            <a:r>
              <a:rPr lang="en-US" dirty="0"/>
              <a:t>Hough Transform to keep only the edges that are a certain angle </a:t>
            </a:r>
          </a:p>
        </p:txBody>
      </p:sp>
      <p:sp>
        <p:nvSpPr>
          <p:cNvPr id="4" name="Slide Number Placeholder 3"/>
          <p:cNvSpPr>
            <a:spLocks noGrp="1"/>
          </p:cNvSpPr>
          <p:nvPr>
            <p:ph type="sldNum" sz="quarter" idx="10"/>
          </p:nvPr>
        </p:nvSpPr>
        <p:spPr/>
        <p:txBody>
          <a:bodyPr/>
          <a:lstStyle/>
          <a:p>
            <a:fld id="{DEB372DA-4E96-984E-89C2-1FAD7DE8A2AF}" type="slidenum">
              <a:rPr lang="en-US" smtClean="0"/>
              <a:t>18</a:t>
            </a:fld>
            <a:endParaRPr lang="en-US"/>
          </a:p>
        </p:txBody>
      </p:sp>
    </p:spTree>
    <p:extLst>
      <p:ext uri="{BB962C8B-B14F-4D97-AF65-F5344CB8AC3E}">
        <p14:creationId xmlns:p14="http://schemas.microsoft.com/office/powerpoint/2010/main" val="1423372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Previous method did not work well for the picture quality of some videos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an alternative solution for those cases, I built a simple tool that allowed us to manually annotate the videos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Explain Alternative Solution in how you Build Tool to Draw Road Lanes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Show pictures of tool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19</a:t>
            </a:fld>
            <a:endParaRPr lang="en-US"/>
          </a:p>
        </p:txBody>
      </p:sp>
    </p:spTree>
    <p:extLst>
      <p:ext uri="{BB962C8B-B14F-4D97-AF65-F5344CB8AC3E}">
        <p14:creationId xmlns:p14="http://schemas.microsoft.com/office/powerpoint/2010/main" val="157760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Pictures and Formula to calculate velocity from the drawn fixed points</a:t>
            </a:r>
          </a:p>
          <a:p>
            <a:r>
              <a:rPr lang="en-US" dirty="0"/>
              <a:t>Count number of frames a car would take to get from A to B</a:t>
            </a:r>
          </a:p>
          <a:p>
            <a:r>
              <a:rPr lang="en-US" dirty="0"/>
              <a:t>A to B defined by the edge of the road lanes</a:t>
            </a:r>
          </a:p>
          <a:p>
            <a:r>
              <a:rPr lang="en-US" dirty="0"/>
              <a:t>Made assumption that: </a:t>
            </a:r>
          </a:p>
          <a:p>
            <a:r>
              <a:rPr lang="en-US" dirty="0"/>
              <a:t>Distance of white lines – 10ft</a:t>
            </a:r>
          </a:p>
          <a:p>
            <a:r>
              <a:rPr lang="en-US" dirty="0"/>
              <a:t>Distance between white lines = 30 </a:t>
            </a:r>
            <a:r>
              <a:rPr lang="en-US" dirty="0" err="1"/>
              <a:t>ft</a:t>
            </a:r>
            <a:endParaRPr lang="en-US" dirty="0"/>
          </a:p>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20</a:t>
            </a:fld>
            <a:endParaRPr lang="en-US"/>
          </a:p>
        </p:txBody>
      </p:sp>
    </p:spTree>
    <p:extLst>
      <p:ext uri="{BB962C8B-B14F-4D97-AF65-F5344CB8AC3E}">
        <p14:creationId xmlns:p14="http://schemas.microsoft.com/office/powerpoint/2010/main" val="226471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all those annotations, we obtained traces for each vehicle's velocity and lane position</a:t>
            </a:r>
          </a:p>
          <a:p>
            <a:r>
              <a:rPr lang="en-US" dirty="0"/>
              <a:t>I then implemented the STL formulas shown earlier in MATLAB </a:t>
            </a:r>
          </a:p>
          <a:p>
            <a:r>
              <a:rPr lang="en-US" dirty="0"/>
              <a:t>and projected each of the traces through each of the STL formulas</a:t>
            </a:r>
          </a:p>
          <a:p>
            <a:endParaRPr lang="en-US" dirty="0"/>
          </a:p>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21</a:t>
            </a:fld>
            <a:endParaRPr lang="en-US"/>
          </a:p>
        </p:txBody>
      </p:sp>
    </p:spTree>
    <p:extLst>
      <p:ext uri="{BB962C8B-B14F-4D97-AF65-F5344CB8AC3E}">
        <p14:creationId xmlns:p14="http://schemas.microsoft.com/office/powerpoint/2010/main" val="2392117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the result of projecting the traces through the STL formulas</a:t>
            </a:r>
          </a:p>
          <a:p>
            <a:r>
              <a:rPr lang="en-US" dirty="0"/>
              <a:t>On the right are the different clusters of traces</a:t>
            </a:r>
          </a:p>
          <a:p>
            <a:endParaRPr lang="en-US" dirty="0"/>
          </a:p>
          <a:p>
            <a:r>
              <a:rPr lang="en-US" dirty="0"/>
              <a:t>Use the Agglomerative method Hierarchical Clustering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Greedy approach to merge close points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is a "bottom up" approach: each observation starts in its own cluster, and pairs of clusters are merged as one moves up the hierarchy.</a:t>
            </a:r>
            <a:endParaRPr lang="en-US" dirty="0"/>
          </a:p>
          <a:p>
            <a:r>
              <a:rPr lang="en-US" dirty="0"/>
              <a:t>Criterion for clustering is distance</a:t>
            </a:r>
          </a:p>
        </p:txBody>
      </p:sp>
      <p:sp>
        <p:nvSpPr>
          <p:cNvPr id="4" name="Slide Number Placeholder 3"/>
          <p:cNvSpPr>
            <a:spLocks noGrp="1"/>
          </p:cNvSpPr>
          <p:nvPr>
            <p:ph type="sldNum" sz="quarter" idx="10"/>
          </p:nvPr>
        </p:nvSpPr>
        <p:spPr/>
        <p:txBody>
          <a:bodyPr/>
          <a:lstStyle/>
          <a:p>
            <a:fld id="{DEB372DA-4E96-984E-89C2-1FAD7DE8A2AF}" type="slidenum">
              <a:rPr lang="en-US" smtClean="0"/>
              <a:t>22</a:t>
            </a:fld>
            <a:endParaRPr lang="en-US"/>
          </a:p>
        </p:txBody>
      </p:sp>
    </p:spTree>
    <p:extLst>
      <p:ext uri="{BB962C8B-B14F-4D97-AF65-F5344CB8AC3E}">
        <p14:creationId xmlns:p14="http://schemas.microsoft.com/office/powerpoint/2010/main" val="2598691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23</a:t>
            </a:fld>
            <a:endParaRPr lang="en-US"/>
          </a:p>
        </p:txBody>
      </p:sp>
    </p:spTree>
    <p:extLst>
      <p:ext uri="{BB962C8B-B14F-4D97-AF65-F5344CB8AC3E}">
        <p14:creationId xmlns:p14="http://schemas.microsoft.com/office/powerpoint/2010/main" val="2955114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MORE EXAMPLES?</a:t>
            </a:r>
          </a:p>
          <a:p>
            <a:endParaRPr lang="en-US" dirty="0"/>
          </a:p>
          <a:p>
            <a:pPr marL="171450" indent="-171450">
              <a:buFontTx/>
              <a:buChar char="-"/>
            </a:pPr>
            <a:r>
              <a:rPr lang="en-US" dirty="0"/>
              <a:t>The ambulance</a:t>
            </a:r>
          </a:p>
          <a:p>
            <a:pPr marL="171450" indent="-171450">
              <a:buFontTx/>
              <a:buChar char="-"/>
            </a:pPr>
            <a:r>
              <a:rPr lang="en-US" dirty="0"/>
              <a:t>Car going into lane in 33?</a:t>
            </a:r>
          </a:p>
          <a:p>
            <a:pPr marL="171450" indent="-171450">
              <a:buFontTx/>
              <a:buChar char="-"/>
            </a:pPr>
            <a:r>
              <a:rPr lang="en-US" dirty="0"/>
              <a:t>Camera shift?</a:t>
            </a:r>
          </a:p>
        </p:txBody>
      </p:sp>
      <p:sp>
        <p:nvSpPr>
          <p:cNvPr id="4" name="Slide Number Placeholder 3"/>
          <p:cNvSpPr>
            <a:spLocks noGrp="1"/>
          </p:cNvSpPr>
          <p:nvPr>
            <p:ph type="sldNum" sz="quarter" idx="10"/>
          </p:nvPr>
        </p:nvSpPr>
        <p:spPr/>
        <p:txBody>
          <a:bodyPr/>
          <a:lstStyle/>
          <a:p>
            <a:fld id="{DEB372DA-4E96-984E-89C2-1FAD7DE8A2AF}" type="slidenum">
              <a:rPr lang="en-US" smtClean="0"/>
              <a:t>4</a:t>
            </a:fld>
            <a:endParaRPr lang="en-US"/>
          </a:p>
        </p:txBody>
      </p:sp>
    </p:spTree>
    <p:extLst>
      <p:ext uri="{BB962C8B-B14F-4D97-AF65-F5344CB8AC3E}">
        <p14:creationId xmlns:p14="http://schemas.microsoft.com/office/powerpoint/2010/main" val="2265425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a car moving slower than average and almost causing a collision with the car behind it, causing that car to cross the solid white line and drive around it</a:t>
            </a:r>
          </a:p>
        </p:txBody>
      </p:sp>
      <p:sp>
        <p:nvSpPr>
          <p:cNvPr id="4" name="Slide Number Placeholder 3"/>
          <p:cNvSpPr>
            <a:spLocks noGrp="1"/>
          </p:cNvSpPr>
          <p:nvPr>
            <p:ph type="sldNum" sz="quarter" idx="10"/>
          </p:nvPr>
        </p:nvSpPr>
        <p:spPr/>
        <p:txBody>
          <a:bodyPr/>
          <a:lstStyle/>
          <a:p>
            <a:fld id="{DEB372DA-4E96-984E-89C2-1FAD7DE8A2AF}" type="slidenum">
              <a:rPr lang="en-US" smtClean="0"/>
              <a:t>24</a:t>
            </a:fld>
            <a:endParaRPr lang="en-US"/>
          </a:p>
        </p:txBody>
      </p:sp>
    </p:spTree>
    <p:extLst>
      <p:ext uri="{BB962C8B-B14F-4D97-AF65-F5344CB8AC3E}">
        <p14:creationId xmlns:p14="http://schemas.microsoft.com/office/powerpoint/2010/main" val="727247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car that’s moving slower than average – it’s actually completely stopped – but this was identified by the opposite formula of the one previously</a:t>
            </a:r>
          </a:p>
        </p:txBody>
      </p:sp>
      <p:sp>
        <p:nvSpPr>
          <p:cNvPr id="4" name="Slide Number Placeholder 3"/>
          <p:cNvSpPr>
            <a:spLocks noGrp="1"/>
          </p:cNvSpPr>
          <p:nvPr>
            <p:ph type="sldNum" sz="quarter" idx="10"/>
          </p:nvPr>
        </p:nvSpPr>
        <p:spPr/>
        <p:txBody>
          <a:bodyPr/>
          <a:lstStyle/>
          <a:p>
            <a:fld id="{DEB372DA-4E96-984E-89C2-1FAD7DE8A2AF}" type="slidenum">
              <a:rPr lang="en-US" smtClean="0"/>
              <a:t>25</a:t>
            </a:fld>
            <a:endParaRPr lang="en-US"/>
          </a:p>
        </p:txBody>
      </p:sp>
    </p:spTree>
    <p:extLst>
      <p:ext uri="{BB962C8B-B14F-4D97-AF65-F5344CB8AC3E}">
        <p14:creationId xmlns:p14="http://schemas.microsoft.com/office/powerpoint/2010/main" val="997445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driving onto the shoulder</a:t>
            </a:r>
          </a:p>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26</a:t>
            </a:fld>
            <a:endParaRPr lang="en-US"/>
          </a:p>
        </p:txBody>
      </p:sp>
    </p:spTree>
    <p:extLst>
      <p:ext uri="{BB962C8B-B14F-4D97-AF65-F5344CB8AC3E}">
        <p14:creationId xmlns:p14="http://schemas.microsoft.com/office/powerpoint/2010/main" val="3852828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car driving onto the shoulder</a:t>
            </a:r>
          </a:p>
        </p:txBody>
      </p:sp>
      <p:sp>
        <p:nvSpPr>
          <p:cNvPr id="4" name="Slide Number Placeholder 3"/>
          <p:cNvSpPr>
            <a:spLocks noGrp="1"/>
          </p:cNvSpPr>
          <p:nvPr>
            <p:ph type="sldNum" sz="quarter" idx="10"/>
          </p:nvPr>
        </p:nvSpPr>
        <p:spPr/>
        <p:txBody>
          <a:bodyPr/>
          <a:lstStyle/>
          <a:p>
            <a:fld id="{DEB372DA-4E96-984E-89C2-1FAD7DE8A2AF}" type="slidenum">
              <a:rPr lang="en-US" smtClean="0"/>
              <a:t>27</a:t>
            </a:fld>
            <a:endParaRPr lang="en-US"/>
          </a:p>
        </p:txBody>
      </p:sp>
    </p:spTree>
    <p:extLst>
      <p:ext uri="{BB962C8B-B14F-4D97-AF65-F5344CB8AC3E}">
        <p14:creationId xmlns:p14="http://schemas.microsoft.com/office/powerpoint/2010/main" val="1329358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car driving onto the shoulder.  This is actually the same car identified a couple slides ago, but at a different time in the video</a:t>
            </a:r>
          </a:p>
        </p:txBody>
      </p:sp>
      <p:sp>
        <p:nvSpPr>
          <p:cNvPr id="4" name="Slide Number Placeholder 3"/>
          <p:cNvSpPr>
            <a:spLocks noGrp="1"/>
          </p:cNvSpPr>
          <p:nvPr>
            <p:ph type="sldNum" sz="quarter" idx="10"/>
          </p:nvPr>
        </p:nvSpPr>
        <p:spPr/>
        <p:txBody>
          <a:bodyPr/>
          <a:lstStyle/>
          <a:p>
            <a:fld id="{DEB372DA-4E96-984E-89C2-1FAD7DE8A2AF}" type="slidenum">
              <a:rPr lang="en-US" smtClean="0"/>
              <a:t>28</a:t>
            </a:fld>
            <a:endParaRPr lang="en-US"/>
          </a:p>
        </p:txBody>
      </p:sp>
    </p:spTree>
    <p:extLst>
      <p:ext uri="{BB962C8B-B14F-4D97-AF65-F5344CB8AC3E}">
        <p14:creationId xmlns:p14="http://schemas.microsoft.com/office/powerpoint/2010/main" val="1673569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looks like it might be in the shoulder from the way the bounding box is positioned, but it’s not.  It’s projected ‘tau’ value is actually higher than the car identified in the last slide</a:t>
            </a:r>
          </a:p>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29</a:t>
            </a:fld>
            <a:endParaRPr lang="en-US"/>
          </a:p>
        </p:txBody>
      </p:sp>
    </p:spTree>
    <p:extLst>
      <p:ext uri="{BB962C8B-B14F-4D97-AF65-F5344CB8AC3E}">
        <p14:creationId xmlns:p14="http://schemas.microsoft.com/office/powerpoint/2010/main" val="2217917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 suddenly slowing down, as appropriate because there's stopped traffic on the side of the road.  So the logic is correct here, but it's not actually an anomaly</a:t>
            </a:r>
          </a:p>
        </p:txBody>
      </p:sp>
      <p:sp>
        <p:nvSpPr>
          <p:cNvPr id="4" name="Slide Number Placeholder 3"/>
          <p:cNvSpPr>
            <a:spLocks noGrp="1"/>
          </p:cNvSpPr>
          <p:nvPr>
            <p:ph type="sldNum" sz="quarter" idx="10"/>
          </p:nvPr>
        </p:nvSpPr>
        <p:spPr/>
        <p:txBody>
          <a:bodyPr/>
          <a:lstStyle/>
          <a:p>
            <a:fld id="{DEB372DA-4E96-984E-89C2-1FAD7DE8A2AF}" type="slidenum">
              <a:rPr lang="en-US" smtClean="0"/>
              <a:t>30</a:t>
            </a:fld>
            <a:endParaRPr lang="en-US"/>
          </a:p>
        </p:txBody>
      </p:sp>
    </p:spTree>
    <p:extLst>
      <p:ext uri="{BB962C8B-B14F-4D97-AF65-F5344CB8AC3E}">
        <p14:creationId xmlns:p14="http://schemas.microsoft.com/office/powerpoint/2010/main" val="2934516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case here, this car looks like it's moving faster than average than the car next to it, but it’s not anomalous behavior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right, could not identify car at all because of the obscured pole</a:t>
            </a:r>
          </a:p>
          <a:p>
            <a:endParaRPr lang="en-US" dirty="0"/>
          </a:p>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31</a:t>
            </a:fld>
            <a:endParaRPr lang="en-US"/>
          </a:p>
        </p:txBody>
      </p:sp>
    </p:spTree>
    <p:extLst>
      <p:ext uri="{BB962C8B-B14F-4D97-AF65-F5344CB8AC3E}">
        <p14:creationId xmlns:p14="http://schemas.microsoft.com/office/powerpoint/2010/main" val="3274768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timing of when these anomalies were detected, here’s a case where it was only identified almost 1 minute later</a:t>
            </a:r>
          </a:p>
        </p:txBody>
      </p:sp>
      <p:sp>
        <p:nvSpPr>
          <p:cNvPr id="4" name="Slide Number Placeholder 3"/>
          <p:cNvSpPr>
            <a:spLocks noGrp="1"/>
          </p:cNvSpPr>
          <p:nvPr>
            <p:ph type="sldNum" sz="quarter" idx="10"/>
          </p:nvPr>
        </p:nvSpPr>
        <p:spPr/>
        <p:txBody>
          <a:bodyPr/>
          <a:lstStyle/>
          <a:p>
            <a:fld id="{DEB372DA-4E96-984E-89C2-1FAD7DE8A2AF}" type="slidenum">
              <a:rPr lang="en-US" smtClean="0"/>
              <a:t>32</a:t>
            </a:fld>
            <a:endParaRPr lang="en-US"/>
          </a:p>
        </p:txBody>
      </p:sp>
    </p:spTree>
    <p:extLst>
      <p:ext uri="{BB962C8B-B14F-4D97-AF65-F5344CB8AC3E}">
        <p14:creationId xmlns:p14="http://schemas.microsoft.com/office/powerpoint/2010/main" val="4097398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better on timing, only 17 seconds late</a:t>
            </a:r>
          </a:p>
        </p:txBody>
      </p:sp>
      <p:sp>
        <p:nvSpPr>
          <p:cNvPr id="4" name="Slide Number Placeholder 3"/>
          <p:cNvSpPr>
            <a:spLocks noGrp="1"/>
          </p:cNvSpPr>
          <p:nvPr>
            <p:ph type="sldNum" sz="quarter" idx="10"/>
          </p:nvPr>
        </p:nvSpPr>
        <p:spPr/>
        <p:txBody>
          <a:bodyPr/>
          <a:lstStyle/>
          <a:p>
            <a:fld id="{DEB372DA-4E96-984E-89C2-1FAD7DE8A2AF}" type="slidenum">
              <a:rPr lang="en-US" smtClean="0"/>
              <a:t>33</a:t>
            </a:fld>
            <a:endParaRPr lang="en-US"/>
          </a:p>
        </p:txBody>
      </p:sp>
    </p:spTree>
    <p:extLst>
      <p:ext uri="{BB962C8B-B14F-4D97-AF65-F5344CB8AC3E}">
        <p14:creationId xmlns:p14="http://schemas.microsoft.com/office/powerpoint/2010/main" val="812322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5</a:t>
            </a:fld>
            <a:endParaRPr lang="en-US"/>
          </a:p>
        </p:txBody>
      </p:sp>
    </p:spTree>
    <p:extLst>
      <p:ext uri="{BB962C8B-B14F-4D97-AF65-F5344CB8AC3E}">
        <p14:creationId xmlns:p14="http://schemas.microsoft.com/office/powerpoint/2010/main" val="13418027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the most part timing was dead on.  Here’s a case where it was only 1 second off</a:t>
            </a:r>
          </a:p>
        </p:txBody>
      </p:sp>
      <p:sp>
        <p:nvSpPr>
          <p:cNvPr id="4" name="Slide Number Placeholder 3"/>
          <p:cNvSpPr>
            <a:spLocks noGrp="1"/>
          </p:cNvSpPr>
          <p:nvPr>
            <p:ph type="sldNum" sz="quarter" idx="10"/>
          </p:nvPr>
        </p:nvSpPr>
        <p:spPr/>
        <p:txBody>
          <a:bodyPr/>
          <a:lstStyle/>
          <a:p>
            <a:fld id="{DEB372DA-4E96-984E-89C2-1FAD7DE8A2AF}" type="slidenum">
              <a:rPr lang="en-US" smtClean="0"/>
              <a:t>34</a:t>
            </a:fld>
            <a:endParaRPr lang="en-US"/>
          </a:p>
        </p:txBody>
      </p:sp>
    </p:spTree>
    <p:extLst>
      <p:ext uri="{BB962C8B-B14F-4D97-AF65-F5344CB8AC3E}">
        <p14:creationId xmlns:p14="http://schemas.microsoft.com/office/powerpoint/2010/main" val="3501899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35</a:t>
            </a:fld>
            <a:endParaRPr lang="en-US"/>
          </a:p>
        </p:txBody>
      </p:sp>
    </p:spTree>
    <p:extLst>
      <p:ext uri="{BB962C8B-B14F-4D97-AF65-F5344CB8AC3E}">
        <p14:creationId xmlns:p14="http://schemas.microsoft.com/office/powerpoint/2010/main" val="12473783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36</a:t>
            </a:fld>
            <a:endParaRPr lang="en-US"/>
          </a:p>
        </p:txBody>
      </p:sp>
    </p:spTree>
    <p:extLst>
      <p:ext uri="{BB962C8B-B14F-4D97-AF65-F5344CB8AC3E}">
        <p14:creationId xmlns:p14="http://schemas.microsoft.com/office/powerpoint/2010/main" val="3831512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Regions of interest examples (lanes, lane markings, shoulders)</a:t>
            </a:r>
          </a:p>
        </p:txBody>
      </p:sp>
      <p:sp>
        <p:nvSpPr>
          <p:cNvPr id="4" name="Slide Number Placeholder 3"/>
          <p:cNvSpPr>
            <a:spLocks noGrp="1"/>
          </p:cNvSpPr>
          <p:nvPr>
            <p:ph type="sldNum" sz="quarter" idx="10"/>
          </p:nvPr>
        </p:nvSpPr>
        <p:spPr/>
        <p:txBody>
          <a:bodyPr/>
          <a:lstStyle/>
          <a:p>
            <a:fld id="{DEB372DA-4E96-984E-89C2-1FAD7DE8A2AF}" type="slidenum">
              <a:rPr lang="en-US" smtClean="0"/>
              <a:t>37</a:t>
            </a:fld>
            <a:endParaRPr lang="en-US"/>
          </a:p>
        </p:txBody>
      </p:sp>
    </p:spTree>
    <p:extLst>
      <p:ext uri="{BB962C8B-B14F-4D97-AF65-F5344CB8AC3E}">
        <p14:creationId xmlns:p14="http://schemas.microsoft.com/office/powerpoint/2010/main" val="26632103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38</a:t>
            </a:fld>
            <a:endParaRPr lang="en-US"/>
          </a:p>
        </p:txBody>
      </p:sp>
    </p:spTree>
    <p:extLst>
      <p:ext uri="{BB962C8B-B14F-4D97-AF65-F5344CB8AC3E}">
        <p14:creationId xmlns:p14="http://schemas.microsoft.com/office/powerpoint/2010/main" val="2156981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39</a:t>
            </a:fld>
            <a:endParaRPr lang="en-US"/>
          </a:p>
        </p:txBody>
      </p:sp>
    </p:spTree>
    <p:extLst>
      <p:ext uri="{BB962C8B-B14F-4D97-AF65-F5344CB8AC3E}">
        <p14:creationId xmlns:p14="http://schemas.microsoft.com/office/powerpoint/2010/main" val="485217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6</a:t>
            </a:fld>
            <a:endParaRPr lang="en-US"/>
          </a:p>
        </p:txBody>
      </p:sp>
    </p:spTree>
    <p:extLst>
      <p:ext uri="{BB962C8B-B14F-4D97-AF65-F5344CB8AC3E}">
        <p14:creationId xmlns:p14="http://schemas.microsoft.com/office/powerpoint/2010/main" val="384492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rules in Temporal Logic and in English and maybe with pictures</a:t>
            </a:r>
          </a:p>
          <a:p>
            <a:r>
              <a:rPr lang="en-US" dirty="0"/>
              <a:t>In the next slides I’ll go over how I translated these anomalies from plain English to an STL formula</a:t>
            </a:r>
          </a:p>
        </p:txBody>
      </p:sp>
      <p:sp>
        <p:nvSpPr>
          <p:cNvPr id="4" name="Slide Number Placeholder 3"/>
          <p:cNvSpPr>
            <a:spLocks noGrp="1"/>
          </p:cNvSpPr>
          <p:nvPr>
            <p:ph type="sldNum" sz="quarter" idx="10"/>
          </p:nvPr>
        </p:nvSpPr>
        <p:spPr/>
        <p:txBody>
          <a:bodyPr/>
          <a:lstStyle/>
          <a:p>
            <a:fld id="{DEB372DA-4E96-984E-89C2-1FAD7DE8A2AF}" type="slidenum">
              <a:rPr lang="en-US" smtClean="0"/>
              <a:t>8</a:t>
            </a:fld>
            <a:endParaRPr lang="en-US"/>
          </a:p>
        </p:txBody>
      </p:sp>
    </p:spTree>
    <p:extLst>
      <p:ext uri="{BB962C8B-B14F-4D97-AF65-F5344CB8AC3E}">
        <p14:creationId xmlns:p14="http://schemas.microsoft.com/office/powerpoint/2010/main" val="1816492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the velocity for a car at time t minus the average velocity of all cars in the video is greater than some C</a:t>
            </a:r>
          </a:p>
          <a:p>
            <a:endParaRPr lang="en-US" dirty="0"/>
          </a:p>
          <a:p>
            <a:r>
              <a:rPr lang="en-US" dirty="0"/>
              <a:t>Show rules in Temporal Logic and in English and maybe with pictures</a:t>
            </a:r>
          </a:p>
          <a:p>
            <a:endParaRPr lang="en-US" dirty="0"/>
          </a:p>
          <a:p>
            <a:endParaRPr lang="en-US" dirty="0"/>
          </a:p>
        </p:txBody>
      </p:sp>
      <p:sp>
        <p:nvSpPr>
          <p:cNvPr id="4" name="Slide Number Placeholder 3"/>
          <p:cNvSpPr>
            <a:spLocks noGrp="1"/>
          </p:cNvSpPr>
          <p:nvPr>
            <p:ph type="sldNum" sz="quarter" idx="10"/>
          </p:nvPr>
        </p:nvSpPr>
        <p:spPr/>
        <p:txBody>
          <a:bodyPr/>
          <a:lstStyle/>
          <a:p>
            <a:fld id="{DEB372DA-4E96-984E-89C2-1FAD7DE8A2AF}" type="slidenum">
              <a:rPr lang="en-US" smtClean="0"/>
              <a:t>9</a:t>
            </a:fld>
            <a:endParaRPr lang="en-US"/>
          </a:p>
        </p:txBody>
      </p:sp>
    </p:spTree>
    <p:extLst>
      <p:ext uri="{BB962C8B-B14F-4D97-AF65-F5344CB8AC3E}">
        <p14:creationId xmlns:p14="http://schemas.microsoft.com/office/powerpoint/2010/main" val="2073471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rules in Temporal Logic and in English and maybe with pictures</a:t>
            </a:r>
          </a:p>
        </p:txBody>
      </p:sp>
      <p:sp>
        <p:nvSpPr>
          <p:cNvPr id="4" name="Slide Number Placeholder 3"/>
          <p:cNvSpPr>
            <a:spLocks noGrp="1"/>
          </p:cNvSpPr>
          <p:nvPr>
            <p:ph type="sldNum" sz="quarter" idx="10"/>
          </p:nvPr>
        </p:nvSpPr>
        <p:spPr/>
        <p:txBody>
          <a:bodyPr/>
          <a:lstStyle/>
          <a:p>
            <a:fld id="{DEB372DA-4E96-984E-89C2-1FAD7DE8A2AF}" type="slidenum">
              <a:rPr lang="en-US" smtClean="0"/>
              <a:t>10</a:t>
            </a:fld>
            <a:endParaRPr lang="en-US"/>
          </a:p>
        </p:txBody>
      </p:sp>
    </p:spTree>
    <p:extLst>
      <p:ext uri="{BB962C8B-B14F-4D97-AF65-F5344CB8AC3E}">
        <p14:creationId xmlns:p14="http://schemas.microsoft.com/office/powerpoint/2010/main" val="26497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Globally, if the velocity at time t for car is greater than some epsilon 1, this implies that eventually, in the next time step the velocity is less than some epsilon 2</a:t>
            </a:r>
          </a:p>
          <a:p>
            <a:endParaRPr lang="en-US" dirty="0"/>
          </a:p>
          <a:p>
            <a:r>
              <a:rPr lang="en-US" dirty="0"/>
              <a:t>Cars suddenly braking – bottom right</a:t>
            </a:r>
          </a:p>
          <a:p>
            <a:r>
              <a:rPr lang="en-US" dirty="0"/>
              <a:t>Cars suddenly accelerating = top left</a:t>
            </a:r>
          </a:p>
          <a:p>
            <a:endParaRPr lang="en-US" dirty="0"/>
          </a:p>
          <a:p>
            <a:r>
              <a:rPr lang="en-US" dirty="0"/>
              <a:t>Show rules in Temporal Logic and in English and maybe with pictures</a:t>
            </a:r>
          </a:p>
        </p:txBody>
      </p:sp>
      <p:sp>
        <p:nvSpPr>
          <p:cNvPr id="4" name="Slide Number Placeholder 3"/>
          <p:cNvSpPr>
            <a:spLocks noGrp="1"/>
          </p:cNvSpPr>
          <p:nvPr>
            <p:ph type="sldNum" sz="quarter" idx="10"/>
          </p:nvPr>
        </p:nvSpPr>
        <p:spPr/>
        <p:txBody>
          <a:bodyPr/>
          <a:lstStyle/>
          <a:p>
            <a:fld id="{DEB372DA-4E96-984E-89C2-1FAD7DE8A2AF}" type="slidenum">
              <a:rPr lang="en-US" smtClean="0"/>
              <a:t>11</a:t>
            </a:fld>
            <a:endParaRPr lang="en-US"/>
          </a:p>
        </p:txBody>
      </p:sp>
    </p:spTree>
    <p:extLst>
      <p:ext uri="{BB962C8B-B14F-4D97-AF65-F5344CB8AC3E}">
        <p14:creationId xmlns:p14="http://schemas.microsoft.com/office/powerpoint/2010/main" val="145342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rules in Temporal Logic and in English and maybe with pictures</a:t>
            </a:r>
          </a:p>
        </p:txBody>
      </p:sp>
      <p:sp>
        <p:nvSpPr>
          <p:cNvPr id="4" name="Slide Number Placeholder 3"/>
          <p:cNvSpPr>
            <a:spLocks noGrp="1"/>
          </p:cNvSpPr>
          <p:nvPr>
            <p:ph type="sldNum" sz="quarter" idx="10"/>
          </p:nvPr>
        </p:nvSpPr>
        <p:spPr/>
        <p:txBody>
          <a:bodyPr/>
          <a:lstStyle/>
          <a:p>
            <a:fld id="{DEB372DA-4E96-984E-89C2-1FAD7DE8A2AF}" type="slidenum">
              <a:rPr lang="en-US" smtClean="0"/>
              <a:t>12</a:t>
            </a:fld>
            <a:endParaRPr lang="en-US"/>
          </a:p>
        </p:txBody>
      </p:sp>
    </p:spTree>
    <p:extLst>
      <p:ext uri="{BB962C8B-B14F-4D97-AF65-F5344CB8AC3E}">
        <p14:creationId xmlns:p14="http://schemas.microsoft.com/office/powerpoint/2010/main" val="358440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18EB-3564-AB40-AB97-7A69779749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A4FC76-D645-AC49-8387-31A7ABB7A8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A3D70A-CF0C-DB42-BFDD-C0471FA3F9D7}"/>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5" name="Footer Placeholder 4">
            <a:extLst>
              <a:ext uri="{FF2B5EF4-FFF2-40B4-BE49-F238E27FC236}">
                <a16:creationId xmlns:a16="http://schemas.microsoft.com/office/drawing/2014/main" id="{9E9295BC-E180-3644-8B31-1FCB808F5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BF96E-D328-124A-B195-07E8A2F82B54}"/>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2658716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4475-556A-A442-8816-3DBCDBA56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0E6A1B-1C9F-6940-A13D-4E939C1459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EC7724-F38F-BD4C-9220-81A67BEB042A}"/>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5" name="Footer Placeholder 4">
            <a:extLst>
              <a:ext uri="{FF2B5EF4-FFF2-40B4-BE49-F238E27FC236}">
                <a16:creationId xmlns:a16="http://schemas.microsoft.com/office/drawing/2014/main" id="{6B397A69-787A-794E-9A09-7FEA6D465A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E62E15-1DB2-924C-A947-797C7610988A}"/>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1662990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9C62B9-CB38-5243-AC8A-85358E87CC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01BEBC-0C75-B24E-B7F0-08F1874656F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DA14E-FAEE-BA42-9732-EF2CB782B7E6}"/>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5" name="Footer Placeholder 4">
            <a:extLst>
              <a:ext uri="{FF2B5EF4-FFF2-40B4-BE49-F238E27FC236}">
                <a16:creationId xmlns:a16="http://schemas.microsoft.com/office/drawing/2014/main" id="{05343F8C-4AD4-B44E-9C80-918EA26DF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7D363-6072-5B4C-90FA-A9054CFD766B}"/>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756953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E9AE-D615-044F-8B3A-CE25875E9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53D1EE-EE50-CC44-A88C-10D71E78C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59A09-1D4A-EE43-94BC-B25E9C979C4C}"/>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5" name="Footer Placeholder 4">
            <a:extLst>
              <a:ext uri="{FF2B5EF4-FFF2-40B4-BE49-F238E27FC236}">
                <a16:creationId xmlns:a16="http://schemas.microsoft.com/office/drawing/2014/main" id="{1C54C477-0972-464C-B87F-4117CD6DC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1F209-5437-264D-A76B-3E3F734EE323}"/>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4009352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3895-2B3C-0943-BDDC-AFB4E5E01A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7C304A-A29B-9841-AD3C-DA5E20E1D4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62DBF38-0B13-114A-81A4-9481B2E796B6}"/>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5" name="Footer Placeholder 4">
            <a:extLst>
              <a:ext uri="{FF2B5EF4-FFF2-40B4-BE49-F238E27FC236}">
                <a16:creationId xmlns:a16="http://schemas.microsoft.com/office/drawing/2014/main" id="{5E8EBD9F-B944-4A45-ABA0-1C256E0389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42573-D1EA-6F48-8F4E-246A6970BE40}"/>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3598662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098B6-A760-0C4A-AD2C-A9C02BC238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4FCB17-F96D-CE49-92BB-F9D0CA43364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251F65-D746-6E4F-8300-03A77649845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4C1644-40AA-3A4A-9DA0-07AA4A194094}"/>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6" name="Footer Placeholder 5">
            <a:extLst>
              <a:ext uri="{FF2B5EF4-FFF2-40B4-BE49-F238E27FC236}">
                <a16:creationId xmlns:a16="http://schemas.microsoft.com/office/drawing/2014/main" id="{98EC2312-6B2E-D74D-9CA2-7116B893B4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3F396-3807-2947-BC4B-B170C4F59E38}"/>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4253713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D3AD9-D8C5-4E4A-8EEC-676E149CAB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1C1723-46D9-214C-8613-6C809A0A34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1EFF1F-96C5-5E43-BC4F-365AFCD5FAB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3F1419-030B-C447-BEBB-3ED462F84E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8BFC377-4DB7-2349-96AF-F1100407646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349512-7836-544C-BAF7-69131247FA25}"/>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8" name="Footer Placeholder 7">
            <a:extLst>
              <a:ext uri="{FF2B5EF4-FFF2-40B4-BE49-F238E27FC236}">
                <a16:creationId xmlns:a16="http://schemas.microsoft.com/office/drawing/2014/main" id="{6F182358-EF5B-7C4C-B021-87344A4D15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F6BBB0-BE7A-794D-A291-954693853933}"/>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1511770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44618-AC5F-6443-AA6B-9DFFFFBA9F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28838E-4AD2-AF41-A1AA-307F0EDCC077}"/>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4" name="Footer Placeholder 3">
            <a:extLst>
              <a:ext uri="{FF2B5EF4-FFF2-40B4-BE49-F238E27FC236}">
                <a16:creationId xmlns:a16="http://schemas.microsoft.com/office/drawing/2014/main" id="{9A97C96B-A7CC-464A-B7F2-B1E4132F58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325F22-B6FD-EB46-BCA6-0C547E082A87}"/>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2490881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98F148-D176-9D43-A582-BA75FEA7C6E1}"/>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3" name="Footer Placeholder 2">
            <a:extLst>
              <a:ext uri="{FF2B5EF4-FFF2-40B4-BE49-F238E27FC236}">
                <a16:creationId xmlns:a16="http://schemas.microsoft.com/office/drawing/2014/main" id="{7A9727C4-7FA5-E84E-8A88-04B82C0F4D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32D156-2842-424F-9D89-99F0568D24D0}"/>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439009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8851-DF8A-204C-AAF5-AFB7F7B042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555F27-5E27-D94B-ADF6-3D02B40662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664E2A-69A5-0D4D-8710-6FAC3E1A7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723591-2E6D-1B4A-8347-6D9949803CA8}"/>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6" name="Footer Placeholder 5">
            <a:extLst>
              <a:ext uri="{FF2B5EF4-FFF2-40B4-BE49-F238E27FC236}">
                <a16:creationId xmlns:a16="http://schemas.microsoft.com/office/drawing/2014/main" id="{C4260F4E-0F61-B948-B3C0-156ACD74F4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5726F-642E-4C40-BFEF-2AA3831E4064}"/>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399329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E286A-9C4B-4743-BED6-5891D469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F53985-F355-0C49-AD52-B1D76BD822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D789F97-E260-B749-8203-F97FD3791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53B1C61-9BB0-2F49-8B61-B313BC73F68D}"/>
              </a:ext>
            </a:extLst>
          </p:cNvPr>
          <p:cNvSpPr>
            <a:spLocks noGrp="1"/>
          </p:cNvSpPr>
          <p:nvPr>
            <p:ph type="dt" sz="half" idx="10"/>
          </p:nvPr>
        </p:nvSpPr>
        <p:spPr/>
        <p:txBody>
          <a:bodyPr/>
          <a:lstStyle/>
          <a:p>
            <a:fld id="{6C77D146-F4A2-6445-AF0D-DF3AF8CB7068}" type="datetimeFigureOut">
              <a:rPr lang="en-US" smtClean="0"/>
              <a:t>8/26/18</a:t>
            </a:fld>
            <a:endParaRPr lang="en-US"/>
          </a:p>
        </p:txBody>
      </p:sp>
      <p:sp>
        <p:nvSpPr>
          <p:cNvPr id="6" name="Footer Placeholder 5">
            <a:extLst>
              <a:ext uri="{FF2B5EF4-FFF2-40B4-BE49-F238E27FC236}">
                <a16:creationId xmlns:a16="http://schemas.microsoft.com/office/drawing/2014/main" id="{146C9E59-E6A3-1140-AC96-07890DEAB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517F0B-8AC7-AB4C-8447-D9F485F2C149}"/>
              </a:ext>
            </a:extLst>
          </p:cNvPr>
          <p:cNvSpPr>
            <a:spLocks noGrp="1"/>
          </p:cNvSpPr>
          <p:nvPr>
            <p:ph type="sldNum" sz="quarter" idx="12"/>
          </p:nvPr>
        </p:nvSpPr>
        <p:spPr/>
        <p:txBody>
          <a:bodyPr/>
          <a:lstStyle/>
          <a:p>
            <a:fld id="{0F2287A3-B380-E045-B680-ACC62B78DBB3}" type="slidenum">
              <a:rPr lang="en-US" smtClean="0"/>
              <a:t>‹#›</a:t>
            </a:fld>
            <a:endParaRPr lang="en-US"/>
          </a:p>
        </p:txBody>
      </p:sp>
    </p:spTree>
    <p:extLst>
      <p:ext uri="{BB962C8B-B14F-4D97-AF65-F5344CB8AC3E}">
        <p14:creationId xmlns:p14="http://schemas.microsoft.com/office/powerpoint/2010/main" val="2482579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D2E792-D887-DF48-A56B-1EE8961566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826358-9598-CC47-A300-B9C9C72ACA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B34E2-9657-5746-9E61-BCCBF397B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7D146-F4A2-6445-AF0D-DF3AF8CB7068}" type="datetimeFigureOut">
              <a:rPr lang="en-US" smtClean="0"/>
              <a:t>8/26/18</a:t>
            </a:fld>
            <a:endParaRPr lang="en-US"/>
          </a:p>
        </p:txBody>
      </p:sp>
      <p:sp>
        <p:nvSpPr>
          <p:cNvPr id="5" name="Footer Placeholder 4">
            <a:extLst>
              <a:ext uri="{FF2B5EF4-FFF2-40B4-BE49-F238E27FC236}">
                <a16:creationId xmlns:a16="http://schemas.microsoft.com/office/drawing/2014/main" id="{216BC678-FCE3-054F-A593-FD882901B4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821E59-F9DA-D14B-A141-C04FB362B7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287A3-B380-E045-B680-ACC62B78DBB3}" type="slidenum">
              <a:rPr lang="en-US" smtClean="0"/>
              <a:t>‹#›</a:t>
            </a:fld>
            <a:endParaRPr lang="en-US"/>
          </a:p>
        </p:txBody>
      </p:sp>
    </p:spTree>
    <p:extLst>
      <p:ext uri="{BB962C8B-B14F-4D97-AF65-F5344CB8AC3E}">
        <p14:creationId xmlns:p14="http://schemas.microsoft.com/office/powerpoint/2010/main" val="3046692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708.02002.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1.gif"/></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gif"/></Relationships>
</file>

<file path=ppt/slides/_rels/slide3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icaless/cs599_project"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2CDA-C3AC-8643-9308-D15B4FF45E11}"/>
              </a:ext>
            </a:extLst>
          </p:cNvPr>
          <p:cNvSpPr>
            <a:spLocks noGrp="1"/>
          </p:cNvSpPr>
          <p:nvPr>
            <p:ph type="ctrTitle"/>
          </p:nvPr>
        </p:nvSpPr>
        <p:spPr/>
        <p:txBody>
          <a:bodyPr>
            <a:normAutofit/>
          </a:bodyPr>
          <a:lstStyle/>
          <a:p>
            <a:r>
              <a:rPr lang="en-US" dirty="0"/>
              <a:t>Temporal Logic For Anomaly Detection In Traffic Videos</a:t>
            </a:r>
          </a:p>
        </p:txBody>
      </p:sp>
      <p:sp>
        <p:nvSpPr>
          <p:cNvPr id="3" name="Subtitle 2">
            <a:extLst>
              <a:ext uri="{FF2B5EF4-FFF2-40B4-BE49-F238E27FC236}">
                <a16:creationId xmlns:a16="http://schemas.microsoft.com/office/drawing/2014/main" id="{A797F726-1982-0B44-BB31-422C18C0B39A}"/>
              </a:ext>
            </a:extLst>
          </p:cNvPr>
          <p:cNvSpPr>
            <a:spLocks noGrp="1"/>
          </p:cNvSpPr>
          <p:nvPr>
            <p:ph type="subTitle" idx="1"/>
          </p:nvPr>
        </p:nvSpPr>
        <p:spPr/>
        <p:txBody>
          <a:bodyPr/>
          <a:lstStyle/>
          <a:p>
            <a:r>
              <a:rPr lang="en-US" dirty="0"/>
              <a:t>CS599 Final Project</a:t>
            </a:r>
            <a:br>
              <a:rPr lang="en-US" dirty="0"/>
            </a:br>
            <a:r>
              <a:rPr lang="en-US" dirty="0"/>
              <a:t>Nicole Fronda</a:t>
            </a:r>
          </a:p>
        </p:txBody>
      </p:sp>
    </p:spTree>
    <p:extLst>
      <p:ext uri="{BB962C8B-B14F-4D97-AF65-F5344CB8AC3E}">
        <p14:creationId xmlns:p14="http://schemas.microsoft.com/office/powerpoint/2010/main" val="3023187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8F9C-B2E9-A045-A63F-4B0EE9EED5C2}"/>
              </a:ext>
            </a:extLst>
          </p:cNvPr>
          <p:cNvSpPr>
            <a:spLocks noGrp="1"/>
          </p:cNvSpPr>
          <p:nvPr>
            <p:ph type="title"/>
          </p:nvPr>
        </p:nvSpPr>
        <p:spPr/>
        <p:txBody>
          <a:bodyPr/>
          <a:lstStyle/>
          <a:p>
            <a:r>
              <a:rPr lang="en-US" dirty="0"/>
              <a:t>Anomalies in Signal Temporal Logic</a:t>
            </a:r>
          </a:p>
        </p:txBody>
      </p:sp>
      <p:sp>
        <p:nvSpPr>
          <p:cNvPr id="3" name="Content Placeholder 2">
            <a:extLst>
              <a:ext uri="{FF2B5EF4-FFF2-40B4-BE49-F238E27FC236}">
                <a16:creationId xmlns:a16="http://schemas.microsoft.com/office/drawing/2014/main" id="{2B0618AA-6B35-1D41-86A0-5C4E37AB47C1}"/>
              </a:ext>
            </a:extLst>
          </p:cNvPr>
          <p:cNvSpPr>
            <a:spLocks noGrp="1"/>
          </p:cNvSpPr>
          <p:nvPr>
            <p:ph idx="1"/>
          </p:nvPr>
        </p:nvSpPr>
        <p:spPr>
          <a:xfrm>
            <a:off x="838200" y="1825625"/>
            <a:ext cx="10515600" cy="4351338"/>
          </a:xfrm>
        </p:spPr>
        <p:txBody>
          <a:bodyPr/>
          <a:lstStyle/>
          <a:p>
            <a:r>
              <a:rPr lang="en-US" dirty="0"/>
              <a:t>Cars moving slower than average</a:t>
            </a:r>
          </a:p>
          <a:p>
            <a:pPr lvl="1"/>
            <a:r>
              <a:rPr lang="en-US" sz="2800" b="1" dirty="0"/>
              <a:t>F ((</a:t>
            </a:r>
            <a:r>
              <a:rPr lang="en-US" sz="2800" b="1" dirty="0" err="1"/>
              <a:t>avg_v</a:t>
            </a:r>
            <a:r>
              <a:rPr lang="en-US" sz="2800" b="1" dirty="0"/>
              <a:t> - v[t]) &gt; C)</a:t>
            </a:r>
          </a:p>
          <a:p>
            <a:pPr lvl="2"/>
            <a:r>
              <a:rPr lang="en-US" sz="2400" dirty="0"/>
              <a:t>Look for signal clusters with really high C</a:t>
            </a:r>
          </a:p>
          <a:p>
            <a:pPr lvl="2"/>
            <a:r>
              <a:rPr lang="en-US" sz="2400" dirty="0"/>
              <a:t>Clusters with really low C are cars moving faster than average</a:t>
            </a:r>
          </a:p>
          <a:p>
            <a:pPr lvl="1"/>
            <a:endParaRPr lang="en-US" dirty="0"/>
          </a:p>
          <a:p>
            <a:pPr lvl="1"/>
            <a:endParaRPr lang="en-US" dirty="0"/>
          </a:p>
          <a:p>
            <a:pPr lvl="1"/>
            <a:endParaRPr lang="en-US" dirty="0"/>
          </a:p>
        </p:txBody>
      </p:sp>
      <p:cxnSp>
        <p:nvCxnSpPr>
          <p:cNvPr id="4" name="Straight Arrow Connector 3">
            <a:extLst>
              <a:ext uri="{FF2B5EF4-FFF2-40B4-BE49-F238E27FC236}">
                <a16:creationId xmlns:a16="http://schemas.microsoft.com/office/drawing/2014/main" id="{F8B07E85-4C20-0646-B1B2-C0F2B5B9A7CF}"/>
              </a:ext>
            </a:extLst>
          </p:cNvPr>
          <p:cNvCxnSpPr>
            <a:cxnSpLocks/>
          </p:cNvCxnSpPr>
          <p:nvPr/>
        </p:nvCxnSpPr>
        <p:spPr>
          <a:xfrm flipV="1">
            <a:off x="3810000" y="3642908"/>
            <a:ext cx="0" cy="2668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2621DCC-8E23-7E45-B669-71A57DB00420}"/>
              </a:ext>
            </a:extLst>
          </p:cNvPr>
          <p:cNvCxnSpPr>
            <a:cxnSpLocks/>
          </p:cNvCxnSpPr>
          <p:nvPr/>
        </p:nvCxnSpPr>
        <p:spPr>
          <a:xfrm>
            <a:off x="3818313" y="6311900"/>
            <a:ext cx="31449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C8153C-F6C1-E54F-8EC5-E34A0C1C7445}"/>
              </a:ext>
            </a:extLst>
          </p:cNvPr>
          <p:cNvSpPr/>
          <p:nvPr/>
        </p:nvSpPr>
        <p:spPr>
          <a:xfrm>
            <a:off x="5474624" y="4950504"/>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E48E92E-40B0-E248-8B65-0B6AD21D7745}"/>
              </a:ext>
            </a:extLst>
          </p:cNvPr>
          <p:cNvSpPr/>
          <p:nvPr/>
        </p:nvSpPr>
        <p:spPr>
          <a:xfrm>
            <a:off x="5627024" y="5102904"/>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F0A24EF-4F07-BC4E-94CA-184E5FB7B818}"/>
              </a:ext>
            </a:extLst>
          </p:cNvPr>
          <p:cNvSpPr/>
          <p:nvPr/>
        </p:nvSpPr>
        <p:spPr>
          <a:xfrm>
            <a:off x="5748944" y="4977246"/>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77CCFD-556D-D047-AAEC-80DD0836B953}"/>
              </a:ext>
            </a:extLst>
          </p:cNvPr>
          <p:cNvSpPr/>
          <p:nvPr/>
        </p:nvSpPr>
        <p:spPr>
          <a:xfrm>
            <a:off x="4954732" y="4521085"/>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A3C6B0C-BA45-634C-871D-44A1241CF154}"/>
              </a:ext>
            </a:extLst>
          </p:cNvPr>
          <p:cNvSpPr/>
          <p:nvPr/>
        </p:nvSpPr>
        <p:spPr>
          <a:xfrm>
            <a:off x="5704610" y="5250728"/>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D5A26F-071D-F84F-871D-21338B159570}"/>
              </a:ext>
            </a:extLst>
          </p:cNvPr>
          <p:cNvSpPr/>
          <p:nvPr/>
        </p:nvSpPr>
        <p:spPr>
          <a:xfrm>
            <a:off x="4954732" y="4678188"/>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EE0E783-6E28-DE4C-98EB-FD9ABA585F17}"/>
              </a:ext>
            </a:extLst>
          </p:cNvPr>
          <p:cNvSpPr/>
          <p:nvPr/>
        </p:nvSpPr>
        <p:spPr>
          <a:xfrm>
            <a:off x="4485410" y="5199288"/>
            <a:ext cx="133004" cy="11637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2735F24-3C7A-3445-89EF-242C3F82EA1A}"/>
              </a:ext>
            </a:extLst>
          </p:cNvPr>
          <p:cNvSpPr/>
          <p:nvPr/>
        </p:nvSpPr>
        <p:spPr>
          <a:xfrm>
            <a:off x="4637810" y="5351688"/>
            <a:ext cx="133004" cy="11637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F326D1-C06C-3143-BDF7-714B51BE5393}"/>
              </a:ext>
            </a:extLst>
          </p:cNvPr>
          <p:cNvSpPr/>
          <p:nvPr/>
        </p:nvSpPr>
        <p:spPr>
          <a:xfrm>
            <a:off x="5166015" y="4619998"/>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F4F4B5-871E-F540-9AFB-90253F30832C}"/>
              </a:ext>
            </a:extLst>
          </p:cNvPr>
          <p:cNvSpPr/>
          <p:nvPr/>
        </p:nvSpPr>
        <p:spPr>
          <a:xfrm>
            <a:off x="5013961" y="3855399"/>
            <a:ext cx="133004" cy="1163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8F270-6D61-B447-B26E-10939FFDB9F3}"/>
              </a:ext>
            </a:extLst>
          </p:cNvPr>
          <p:cNvSpPr txBox="1"/>
          <p:nvPr/>
        </p:nvSpPr>
        <p:spPr>
          <a:xfrm>
            <a:off x="3086794" y="3671678"/>
            <a:ext cx="714894" cy="523220"/>
          </a:xfrm>
          <a:prstGeom prst="rect">
            <a:avLst/>
          </a:prstGeom>
          <a:noFill/>
        </p:spPr>
        <p:txBody>
          <a:bodyPr wrap="square" rtlCol="0">
            <a:spAutoFit/>
          </a:bodyPr>
          <a:lstStyle/>
          <a:p>
            <a:r>
              <a:rPr lang="en-US" sz="2800" dirty="0"/>
              <a:t>C</a:t>
            </a:r>
          </a:p>
        </p:txBody>
      </p:sp>
      <p:sp>
        <p:nvSpPr>
          <p:cNvPr id="17" name="TextBox 16">
            <a:extLst>
              <a:ext uri="{FF2B5EF4-FFF2-40B4-BE49-F238E27FC236}">
                <a16:creationId xmlns:a16="http://schemas.microsoft.com/office/drawing/2014/main" id="{4046348E-D86C-0D4D-860C-3A92B56D6019}"/>
              </a:ext>
            </a:extLst>
          </p:cNvPr>
          <p:cNvSpPr txBox="1"/>
          <p:nvPr/>
        </p:nvSpPr>
        <p:spPr>
          <a:xfrm>
            <a:off x="6947363" y="6110960"/>
            <a:ext cx="714894" cy="523220"/>
          </a:xfrm>
          <a:prstGeom prst="rect">
            <a:avLst/>
          </a:prstGeom>
          <a:noFill/>
        </p:spPr>
        <p:txBody>
          <a:bodyPr wrap="square" rtlCol="0">
            <a:spAutoFit/>
          </a:bodyPr>
          <a:lstStyle/>
          <a:p>
            <a:r>
              <a:rPr lang="en-US" sz="2800" dirty="0"/>
              <a:t>t</a:t>
            </a:r>
          </a:p>
        </p:txBody>
      </p:sp>
      <p:cxnSp>
        <p:nvCxnSpPr>
          <p:cNvPr id="20" name="Straight Arrow Connector 19">
            <a:extLst>
              <a:ext uri="{FF2B5EF4-FFF2-40B4-BE49-F238E27FC236}">
                <a16:creationId xmlns:a16="http://schemas.microsoft.com/office/drawing/2014/main" id="{05C46372-C9CF-864F-8E83-03D9789D779E}"/>
              </a:ext>
            </a:extLst>
          </p:cNvPr>
          <p:cNvCxnSpPr>
            <a:cxnSpLocks/>
          </p:cNvCxnSpPr>
          <p:nvPr/>
        </p:nvCxnSpPr>
        <p:spPr>
          <a:xfrm flipH="1" flipV="1">
            <a:off x="5405960" y="3971779"/>
            <a:ext cx="1691814" cy="858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B37DEB4-F074-EC44-9F38-A2BDC416D641}"/>
              </a:ext>
            </a:extLst>
          </p:cNvPr>
          <p:cNvSpPr txBox="1"/>
          <p:nvPr/>
        </p:nvSpPr>
        <p:spPr>
          <a:xfrm>
            <a:off x="7130934" y="4579684"/>
            <a:ext cx="3418087" cy="523220"/>
          </a:xfrm>
          <a:prstGeom prst="rect">
            <a:avLst/>
          </a:prstGeom>
          <a:noFill/>
        </p:spPr>
        <p:txBody>
          <a:bodyPr wrap="square" rtlCol="0">
            <a:spAutoFit/>
          </a:bodyPr>
          <a:lstStyle/>
          <a:p>
            <a:r>
              <a:rPr lang="en-US" sz="2800" dirty="0"/>
              <a:t>Potential anomaly</a:t>
            </a:r>
          </a:p>
        </p:txBody>
      </p:sp>
      <p:sp>
        <p:nvSpPr>
          <p:cNvPr id="21" name="Oval 20">
            <a:extLst>
              <a:ext uri="{FF2B5EF4-FFF2-40B4-BE49-F238E27FC236}">
                <a16:creationId xmlns:a16="http://schemas.microsoft.com/office/drawing/2014/main" id="{7DBB1B23-9046-7A49-AE6A-F635F324D351}"/>
              </a:ext>
            </a:extLst>
          </p:cNvPr>
          <p:cNvSpPr/>
          <p:nvPr/>
        </p:nvSpPr>
        <p:spPr>
          <a:xfrm>
            <a:off x="5815446" y="5864218"/>
            <a:ext cx="133004" cy="116379"/>
          </a:xfrm>
          <a:prstGeom prst="ellipse">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BC70937-01A7-764F-9E02-EDF8F072C1B5}"/>
              </a:ext>
            </a:extLst>
          </p:cNvPr>
          <p:cNvCxnSpPr>
            <a:cxnSpLocks/>
          </p:cNvCxnSpPr>
          <p:nvPr/>
        </p:nvCxnSpPr>
        <p:spPr>
          <a:xfrm flipH="1">
            <a:off x="6019800" y="4964728"/>
            <a:ext cx="1077974" cy="897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978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8F9C-B2E9-A045-A63F-4B0EE9EED5C2}"/>
              </a:ext>
            </a:extLst>
          </p:cNvPr>
          <p:cNvSpPr>
            <a:spLocks noGrp="1"/>
          </p:cNvSpPr>
          <p:nvPr>
            <p:ph type="title"/>
          </p:nvPr>
        </p:nvSpPr>
        <p:spPr/>
        <p:txBody>
          <a:bodyPr/>
          <a:lstStyle/>
          <a:p>
            <a:r>
              <a:rPr lang="en-US" dirty="0"/>
              <a:t>Anomalies in Signal Temporal Logic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0618AA-6B35-1D41-86A0-5C4E37AB47C1}"/>
                  </a:ext>
                </a:extLst>
              </p:cNvPr>
              <p:cNvSpPr>
                <a:spLocks noGrp="1"/>
              </p:cNvSpPr>
              <p:nvPr>
                <p:ph idx="1"/>
              </p:nvPr>
            </p:nvSpPr>
            <p:spPr>
              <a:xfrm>
                <a:off x="838200" y="1825625"/>
                <a:ext cx="10896600" cy="4351338"/>
              </a:xfrm>
            </p:spPr>
            <p:txBody>
              <a:bodyPr>
                <a:normAutofit/>
              </a:bodyPr>
              <a:lstStyle/>
              <a:p>
                <a:r>
                  <a:rPr lang="en-US" dirty="0"/>
                  <a:t>Cars suddenly braking or suddenly accelerating</a:t>
                </a:r>
              </a:p>
              <a:p>
                <a:pPr lvl="1"/>
                <a:r>
                  <a:rPr lang="en-US" sz="2800" b="1" dirty="0"/>
                  <a:t>G ( velocity(t) &gt; </a:t>
                </a:r>
                <a14:m>
                  <m:oMath xmlns:m="http://schemas.openxmlformats.org/officeDocument/2006/math">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𝜺</m:t>
                        </m:r>
                      </m:e>
                      <m:sub>
                        <m:r>
                          <a:rPr lang="en-US" sz="2800" b="1" i="1">
                            <a:latin typeface="Cambria Math" panose="02040503050406030204" pitchFamily="18" charset="0"/>
                            <a:ea typeface="Cambria Math" panose="02040503050406030204" pitchFamily="18" charset="0"/>
                          </a:rPr>
                          <m:t>𝟏</m:t>
                        </m:r>
                      </m:sub>
                    </m:sSub>
                  </m:oMath>
                </a14:m>
                <a:r>
                  <a:rPr lang="en-US" sz="2800" b="1" dirty="0"/>
                  <a:t>=&gt;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m:t>
                        </m:r>
                        <m:r>
                          <a:rPr lang="en-US" sz="2800" b="1" i="1">
                            <a:latin typeface="Cambria Math" panose="02040503050406030204" pitchFamily="18" charset="0"/>
                          </a:rPr>
                          <m:t>𝟎</m:t>
                        </m:r>
                        <m:r>
                          <a:rPr lang="en-US" sz="2800" b="1" i="1">
                            <a:latin typeface="Cambria Math" panose="02040503050406030204" pitchFamily="18" charset="0"/>
                          </a:rPr>
                          <m:t>, </m:t>
                        </m:r>
                        <m:r>
                          <a:rPr lang="en-US" sz="2800" b="1" i="1">
                            <a:latin typeface="Cambria Math" panose="02040503050406030204" pitchFamily="18" charset="0"/>
                          </a:rPr>
                          <m:t>𝟎</m:t>
                        </m:r>
                        <m:r>
                          <a:rPr lang="en-US" sz="2800" b="1" i="1">
                            <a:latin typeface="Cambria Math" panose="02040503050406030204" pitchFamily="18" charset="0"/>
                          </a:rPr>
                          <m:t>.</m:t>
                        </m:r>
                        <m:r>
                          <a:rPr lang="en-US" sz="2800" b="1" i="1">
                            <a:latin typeface="Cambria Math" panose="02040503050406030204" pitchFamily="18" charset="0"/>
                          </a:rPr>
                          <m:t>𝟓</m:t>
                        </m:r>
                        <m:r>
                          <a:rPr lang="en-US" sz="2800" b="1" i="1">
                            <a:latin typeface="Cambria Math" panose="02040503050406030204" pitchFamily="18" charset="0"/>
                          </a:rPr>
                          <m:t>]</m:t>
                        </m:r>
                      </m:sub>
                    </m:sSub>
                  </m:oMath>
                </a14:m>
                <a:r>
                  <a:rPr lang="en-US" sz="2800" b="1" dirty="0"/>
                  <a:t>( velocity(t) &lt; </a:t>
                </a:r>
                <a14:m>
                  <m:oMath xmlns:m="http://schemas.openxmlformats.org/officeDocument/2006/math">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𝜺</m:t>
                        </m:r>
                      </m:e>
                      <m:sub>
                        <m:r>
                          <a:rPr lang="en-US" sz="2800" b="1" i="1">
                            <a:latin typeface="Cambria Math" panose="02040503050406030204" pitchFamily="18" charset="0"/>
                            <a:ea typeface="Cambria Math" panose="02040503050406030204" pitchFamily="18" charset="0"/>
                          </a:rPr>
                          <m:t>𝟐</m:t>
                        </m:r>
                      </m:sub>
                    </m:sSub>
                  </m:oMath>
                </a14:m>
                <a:r>
                  <a:rPr lang="en-US" sz="2800" b="1" dirty="0"/>
                  <a:t> )</a:t>
                </a:r>
              </a:p>
              <a:p>
                <a:pPr lvl="2"/>
                <a:r>
                  <a:rPr lang="en-US" sz="2400" dirty="0"/>
                  <a:t>Cars suddenly braking will be in clusters with large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ea typeface="Cambria Math" panose="02040503050406030204" pitchFamily="18" charset="0"/>
                          </a:rPr>
                          <m:t>1</m:t>
                        </m:r>
                      </m:sub>
                    </m:sSub>
                  </m:oMath>
                </a14:m>
                <a:r>
                  <a:rPr lang="en-US" sz="2400" dirty="0"/>
                  <a:t> and small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ea typeface="Cambria Math" panose="02040503050406030204" pitchFamily="18" charset="0"/>
                          </a:rPr>
                          <m:t>2</m:t>
                        </m:r>
                      </m:sub>
                    </m:sSub>
                  </m:oMath>
                </a14:m>
                <a:endParaRPr lang="en-US" sz="2400" dirty="0"/>
              </a:p>
              <a:p>
                <a:pPr lvl="2"/>
                <a:r>
                  <a:rPr lang="en-US" sz="2400" dirty="0"/>
                  <a:t>Cars suddenly accelerating will be in clusters with large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2</m:t>
                        </m:r>
                      </m:sub>
                    </m:sSub>
                  </m:oMath>
                </a14:m>
                <a:r>
                  <a:rPr lang="en-US" sz="2400" dirty="0"/>
                  <a:t> and small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𝜀</m:t>
                        </m:r>
                      </m:e>
                      <m:sub>
                        <m:r>
                          <a:rPr lang="en-US" sz="2400" b="0" i="1" smtClean="0">
                            <a:latin typeface="Cambria Math" panose="02040503050406030204" pitchFamily="18" charset="0"/>
                            <a:ea typeface="Cambria Math" panose="02040503050406030204" pitchFamily="18" charset="0"/>
                          </a:rPr>
                          <m:t>1</m:t>
                        </m:r>
                      </m:sub>
                    </m:sSub>
                  </m:oMath>
                </a14:m>
                <a:endParaRPr lang="en-US" sz="2400" dirty="0"/>
              </a:p>
              <a:p>
                <a:pPr lvl="2"/>
                <a:endParaRPr lang="en-US" sz="2400" b="1" dirty="0"/>
              </a:p>
            </p:txBody>
          </p:sp>
        </mc:Choice>
        <mc:Fallback xmlns="">
          <p:sp>
            <p:nvSpPr>
              <p:cNvPr id="3" name="Content Placeholder 2">
                <a:extLst>
                  <a:ext uri="{FF2B5EF4-FFF2-40B4-BE49-F238E27FC236}">
                    <a16:creationId xmlns:a16="http://schemas.microsoft.com/office/drawing/2014/main" id="{2B0618AA-6B35-1D41-86A0-5C4E37AB47C1}"/>
                  </a:ext>
                </a:extLst>
              </p:cNvPr>
              <p:cNvSpPr>
                <a:spLocks noGrp="1" noRot="1" noChangeAspect="1" noMove="1" noResize="1" noEditPoints="1" noAdjustHandles="1" noChangeArrowheads="1" noChangeShapeType="1" noTextEdit="1"/>
              </p:cNvSpPr>
              <p:nvPr>
                <p:ph idx="1"/>
              </p:nvPr>
            </p:nvSpPr>
            <p:spPr>
              <a:xfrm>
                <a:off x="838200" y="1825625"/>
                <a:ext cx="10896600" cy="4351338"/>
              </a:xfrm>
              <a:blipFill>
                <a:blip r:embed="rId3"/>
                <a:stretch>
                  <a:fillRect l="-931" t="-2632"/>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8B07E85-4C20-0646-B1B2-C0F2B5B9A7CF}"/>
              </a:ext>
            </a:extLst>
          </p:cNvPr>
          <p:cNvCxnSpPr>
            <a:cxnSpLocks/>
          </p:cNvCxnSpPr>
          <p:nvPr/>
        </p:nvCxnSpPr>
        <p:spPr>
          <a:xfrm flipV="1">
            <a:off x="3829050" y="3787759"/>
            <a:ext cx="0" cy="2668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2621DCC-8E23-7E45-B669-71A57DB00420}"/>
              </a:ext>
            </a:extLst>
          </p:cNvPr>
          <p:cNvCxnSpPr>
            <a:cxnSpLocks/>
          </p:cNvCxnSpPr>
          <p:nvPr/>
        </p:nvCxnSpPr>
        <p:spPr>
          <a:xfrm>
            <a:off x="3837363" y="6456751"/>
            <a:ext cx="31449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C8153C-F6C1-E54F-8EC5-E34A0C1C7445}"/>
              </a:ext>
            </a:extLst>
          </p:cNvPr>
          <p:cNvSpPr/>
          <p:nvPr/>
        </p:nvSpPr>
        <p:spPr>
          <a:xfrm>
            <a:off x="4083974" y="4219055"/>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E48E92E-40B0-E248-8B65-0B6AD21D7745}"/>
              </a:ext>
            </a:extLst>
          </p:cNvPr>
          <p:cNvSpPr/>
          <p:nvPr/>
        </p:nvSpPr>
        <p:spPr>
          <a:xfrm>
            <a:off x="4236374" y="4371455"/>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F0A24EF-4F07-BC4E-94CA-184E5FB7B818}"/>
              </a:ext>
            </a:extLst>
          </p:cNvPr>
          <p:cNvSpPr/>
          <p:nvPr/>
        </p:nvSpPr>
        <p:spPr>
          <a:xfrm>
            <a:off x="4358294" y="4245797"/>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77CCFD-556D-D047-AAEC-80DD0836B953}"/>
              </a:ext>
            </a:extLst>
          </p:cNvPr>
          <p:cNvSpPr/>
          <p:nvPr/>
        </p:nvSpPr>
        <p:spPr>
          <a:xfrm>
            <a:off x="5754832" y="4303986"/>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A3C6B0C-BA45-634C-871D-44A1241CF154}"/>
              </a:ext>
            </a:extLst>
          </p:cNvPr>
          <p:cNvSpPr/>
          <p:nvPr/>
        </p:nvSpPr>
        <p:spPr>
          <a:xfrm>
            <a:off x="4313960" y="4519279"/>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D5A26F-071D-F84F-871D-21338B159570}"/>
              </a:ext>
            </a:extLst>
          </p:cNvPr>
          <p:cNvSpPr/>
          <p:nvPr/>
        </p:nvSpPr>
        <p:spPr>
          <a:xfrm>
            <a:off x="5754832" y="4461089"/>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EE0E783-6E28-DE4C-98EB-FD9ABA585F17}"/>
              </a:ext>
            </a:extLst>
          </p:cNvPr>
          <p:cNvSpPr/>
          <p:nvPr/>
        </p:nvSpPr>
        <p:spPr>
          <a:xfrm>
            <a:off x="4313960" y="5782289"/>
            <a:ext cx="133004" cy="11637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2735F24-3C7A-3445-89EF-242C3F82EA1A}"/>
              </a:ext>
            </a:extLst>
          </p:cNvPr>
          <p:cNvSpPr/>
          <p:nvPr/>
        </p:nvSpPr>
        <p:spPr>
          <a:xfrm>
            <a:off x="4466360" y="5934689"/>
            <a:ext cx="133004" cy="11637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F326D1-C06C-3143-BDF7-714B51BE5393}"/>
              </a:ext>
            </a:extLst>
          </p:cNvPr>
          <p:cNvSpPr/>
          <p:nvPr/>
        </p:nvSpPr>
        <p:spPr>
          <a:xfrm>
            <a:off x="5966115" y="4402899"/>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F4F4B5-871E-F540-9AFB-90253F30832C}"/>
              </a:ext>
            </a:extLst>
          </p:cNvPr>
          <p:cNvSpPr/>
          <p:nvPr/>
        </p:nvSpPr>
        <p:spPr>
          <a:xfrm>
            <a:off x="5833111" y="5833131"/>
            <a:ext cx="133004" cy="1163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C58F270-6D61-B447-B26E-10939FFDB9F3}"/>
                  </a:ext>
                </a:extLst>
              </p:cNvPr>
              <p:cNvSpPr txBox="1"/>
              <p:nvPr/>
            </p:nvSpPr>
            <p:spPr>
              <a:xfrm>
                <a:off x="3105844" y="3816529"/>
                <a:ext cx="71489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𝜀</m:t>
                          </m:r>
                        </m:e>
                        <m:sub>
                          <m:r>
                            <a:rPr lang="en-US" sz="2800" b="0" i="1" smtClean="0">
                              <a:latin typeface="Cambria Math" panose="02040503050406030204" pitchFamily="18" charset="0"/>
                            </a:rPr>
                            <m:t>2</m:t>
                          </m:r>
                        </m:sub>
                      </m:sSub>
                    </m:oMath>
                  </m:oMathPara>
                </a14:m>
                <a:endParaRPr lang="en-US" sz="2800" dirty="0"/>
              </a:p>
            </p:txBody>
          </p:sp>
        </mc:Choice>
        <mc:Fallback xmlns="">
          <p:sp>
            <p:nvSpPr>
              <p:cNvPr id="16" name="TextBox 15">
                <a:extLst>
                  <a:ext uri="{FF2B5EF4-FFF2-40B4-BE49-F238E27FC236}">
                    <a16:creationId xmlns:a16="http://schemas.microsoft.com/office/drawing/2014/main" id="{6C58F270-6D61-B447-B26E-10939FFDB9F3}"/>
                  </a:ext>
                </a:extLst>
              </p:cNvPr>
              <p:cNvSpPr txBox="1">
                <a:spLocks noRot="1" noChangeAspect="1" noMove="1" noResize="1" noEditPoints="1" noAdjustHandles="1" noChangeArrowheads="1" noChangeShapeType="1" noTextEdit="1"/>
              </p:cNvSpPr>
              <p:nvPr/>
            </p:nvSpPr>
            <p:spPr>
              <a:xfrm>
                <a:off x="3105844" y="3816529"/>
                <a:ext cx="714894"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46348E-D86C-0D4D-860C-3A92B56D6019}"/>
                  </a:ext>
                </a:extLst>
              </p:cNvPr>
              <p:cNvSpPr txBox="1"/>
              <p:nvPr/>
            </p:nvSpPr>
            <p:spPr>
              <a:xfrm>
                <a:off x="6966413" y="6255811"/>
                <a:ext cx="71489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𝜀</m:t>
                          </m:r>
                        </m:e>
                        <m:sub>
                          <m:r>
                            <a:rPr lang="en-US" sz="2800" b="0" i="1" smtClean="0">
                              <a:latin typeface="Cambria Math" panose="02040503050406030204" pitchFamily="18" charset="0"/>
                            </a:rPr>
                            <m:t>1</m:t>
                          </m:r>
                        </m:sub>
                      </m:sSub>
                    </m:oMath>
                  </m:oMathPara>
                </a14:m>
                <a:endParaRPr lang="en-US" sz="2800" dirty="0"/>
              </a:p>
            </p:txBody>
          </p:sp>
        </mc:Choice>
        <mc:Fallback xmlns="">
          <p:sp>
            <p:nvSpPr>
              <p:cNvPr id="17" name="TextBox 16">
                <a:extLst>
                  <a:ext uri="{FF2B5EF4-FFF2-40B4-BE49-F238E27FC236}">
                    <a16:creationId xmlns:a16="http://schemas.microsoft.com/office/drawing/2014/main" id="{4046348E-D86C-0D4D-860C-3A92B56D6019}"/>
                  </a:ext>
                </a:extLst>
              </p:cNvPr>
              <p:cNvSpPr txBox="1">
                <a:spLocks noRot="1" noChangeAspect="1" noMove="1" noResize="1" noEditPoints="1" noAdjustHandles="1" noChangeArrowheads="1" noChangeShapeType="1" noTextEdit="1"/>
              </p:cNvSpPr>
              <p:nvPr/>
            </p:nvSpPr>
            <p:spPr>
              <a:xfrm>
                <a:off x="6966413" y="6255811"/>
                <a:ext cx="714894" cy="523220"/>
              </a:xfrm>
              <a:prstGeom prst="rect">
                <a:avLst/>
              </a:prstGeom>
              <a:blipFill>
                <a:blip r:embed="rId5"/>
                <a:stretch>
                  <a:fillRect/>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C2929BC2-8CB6-DF4C-9E3B-17B0FA3EE4C9}"/>
              </a:ext>
            </a:extLst>
          </p:cNvPr>
          <p:cNvSpPr/>
          <p:nvPr/>
        </p:nvSpPr>
        <p:spPr>
          <a:xfrm>
            <a:off x="5495925" y="5708564"/>
            <a:ext cx="790575" cy="3802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DA14CB8-95E5-F94A-AA65-E653492035F9}"/>
              </a:ext>
            </a:extLst>
          </p:cNvPr>
          <p:cNvSpPr/>
          <p:nvPr/>
        </p:nvSpPr>
        <p:spPr>
          <a:xfrm>
            <a:off x="3918672" y="3977862"/>
            <a:ext cx="790575" cy="90356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103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8F9C-B2E9-A045-A63F-4B0EE9EED5C2}"/>
              </a:ext>
            </a:extLst>
          </p:cNvPr>
          <p:cNvSpPr>
            <a:spLocks noGrp="1"/>
          </p:cNvSpPr>
          <p:nvPr>
            <p:ph type="title"/>
          </p:nvPr>
        </p:nvSpPr>
        <p:spPr/>
        <p:txBody>
          <a:bodyPr/>
          <a:lstStyle/>
          <a:p>
            <a:r>
              <a:rPr lang="en-US" dirty="0"/>
              <a:t>Anomalies in Signal Temporal Logic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0618AA-6B35-1D41-86A0-5C4E37AB47C1}"/>
                  </a:ext>
                </a:extLst>
              </p:cNvPr>
              <p:cNvSpPr>
                <a:spLocks noGrp="1"/>
              </p:cNvSpPr>
              <p:nvPr>
                <p:ph idx="1"/>
              </p:nvPr>
            </p:nvSpPr>
            <p:spPr>
              <a:xfrm>
                <a:off x="838200" y="1825625"/>
                <a:ext cx="10896600" cy="4351338"/>
              </a:xfrm>
            </p:spPr>
            <p:txBody>
              <a:bodyPr>
                <a:normAutofit/>
              </a:bodyPr>
              <a:lstStyle/>
              <a:p>
                <a:r>
                  <a:rPr lang="en-US" dirty="0"/>
                  <a:t>Cars parked in the shoulder</a:t>
                </a:r>
              </a:p>
              <a:p>
                <a:pPr lvl="1"/>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m:t>
                        </m:r>
                        <m:r>
                          <a:rPr lang="en-US" sz="2800" b="1" i="1">
                            <a:latin typeface="Cambria Math" panose="02040503050406030204" pitchFamily="18" charset="0"/>
                          </a:rPr>
                          <m:t>𝟎</m:t>
                        </m:r>
                        <m:r>
                          <a:rPr lang="en-US" sz="2800" b="1" i="1">
                            <a:latin typeface="Cambria Math" panose="02040503050406030204" pitchFamily="18" charset="0"/>
                          </a:rPr>
                          <m:t>, </m:t>
                        </m:r>
                        <m:r>
                          <a:rPr lang="en-US" sz="2800" b="1" i="1" smtClean="0">
                            <a:latin typeface="Cambria Math" panose="02040503050406030204" pitchFamily="18" charset="0"/>
                          </a:rPr>
                          <m:t>𝒕𝒂𝒖</m:t>
                        </m:r>
                        <m:r>
                          <a:rPr lang="en-US" sz="2800" b="1" i="1">
                            <a:latin typeface="Cambria Math" panose="02040503050406030204" pitchFamily="18" charset="0"/>
                          </a:rPr>
                          <m:t>]</m:t>
                        </m:r>
                      </m:sub>
                    </m:sSub>
                  </m:oMath>
                </a14:m>
                <a:r>
                  <a:rPr lang="en-US" sz="2800" b="1" dirty="0"/>
                  <a:t>( lane[t] == shoulder )</a:t>
                </a:r>
              </a:p>
              <a:p>
                <a:pPr lvl="2"/>
                <a:r>
                  <a:rPr lang="en-US" sz="2400" dirty="0"/>
                  <a:t>Cars stopped in the shoulder will be in clusters with high tau</a:t>
                </a:r>
              </a:p>
              <a:p>
                <a:pPr lvl="2"/>
                <a:endParaRPr lang="en-US" sz="2400" b="1" dirty="0"/>
              </a:p>
            </p:txBody>
          </p:sp>
        </mc:Choice>
        <mc:Fallback xmlns="">
          <p:sp>
            <p:nvSpPr>
              <p:cNvPr id="3" name="Content Placeholder 2">
                <a:extLst>
                  <a:ext uri="{FF2B5EF4-FFF2-40B4-BE49-F238E27FC236}">
                    <a16:creationId xmlns:a16="http://schemas.microsoft.com/office/drawing/2014/main" id="{2B0618AA-6B35-1D41-86A0-5C4E37AB47C1}"/>
                  </a:ext>
                </a:extLst>
              </p:cNvPr>
              <p:cNvSpPr>
                <a:spLocks noGrp="1" noRot="1" noChangeAspect="1" noMove="1" noResize="1" noEditPoints="1" noAdjustHandles="1" noChangeArrowheads="1" noChangeShapeType="1" noTextEdit="1"/>
              </p:cNvSpPr>
              <p:nvPr>
                <p:ph idx="1"/>
              </p:nvPr>
            </p:nvSpPr>
            <p:spPr>
              <a:xfrm>
                <a:off x="838200" y="1825625"/>
                <a:ext cx="10896600" cy="4351338"/>
              </a:xfrm>
              <a:blipFill>
                <a:blip r:embed="rId3"/>
                <a:stretch>
                  <a:fillRect l="-931" t="-2632"/>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F8B07E85-4C20-0646-B1B2-C0F2B5B9A7CF}"/>
              </a:ext>
            </a:extLst>
          </p:cNvPr>
          <p:cNvCxnSpPr>
            <a:cxnSpLocks/>
          </p:cNvCxnSpPr>
          <p:nvPr/>
        </p:nvCxnSpPr>
        <p:spPr>
          <a:xfrm flipV="1">
            <a:off x="3829050" y="3787759"/>
            <a:ext cx="0" cy="2668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2621DCC-8E23-7E45-B669-71A57DB00420}"/>
              </a:ext>
            </a:extLst>
          </p:cNvPr>
          <p:cNvCxnSpPr>
            <a:cxnSpLocks/>
          </p:cNvCxnSpPr>
          <p:nvPr/>
        </p:nvCxnSpPr>
        <p:spPr>
          <a:xfrm>
            <a:off x="3837363" y="6456751"/>
            <a:ext cx="31449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C8153C-F6C1-E54F-8EC5-E34A0C1C7445}"/>
              </a:ext>
            </a:extLst>
          </p:cNvPr>
          <p:cNvSpPr/>
          <p:nvPr/>
        </p:nvSpPr>
        <p:spPr>
          <a:xfrm>
            <a:off x="4312574" y="5838305"/>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E48E92E-40B0-E248-8B65-0B6AD21D7745}"/>
              </a:ext>
            </a:extLst>
          </p:cNvPr>
          <p:cNvSpPr/>
          <p:nvPr/>
        </p:nvSpPr>
        <p:spPr>
          <a:xfrm>
            <a:off x="4464974" y="5990705"/>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F0A24EF-4F07-BC4E-94CA-184E5FB7B818}"/>
              </a:ext>
            </a:extLst>
          </p:cNvPr>
          <p:cNvSpPr/>
          <p:nvPr/>
        </p:nvSpPr>
        <p:spPr>
          <a:xfrm>
            <a:off x="4586894" y="5865047"/>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77CCFD-556D-D047-AAEC-80DD0836B953}"/>
              </a:ext>
            </a:extLst>
          </p:cNvPr>
          <p:cNvSpPr/>
          <p:nvPr/>
        </p:nvSpPr>
        <p:spPr>
          <a:xfrm>
            <a:off x="5983432" y="5923236"/>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A3C6B0C-BA45-634C-871D-44A1241CF154}"/>
              </a:ext>
            </a:extLst>
          </p:cNvPr>
          <p:cNvSpPr/>
          <p:nvPr/>
        </p:nvSpPr>
        <p:spPr>
          <a:xfrm>
            <a:off x="4542560" y="6138529"/>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D5A26F-071D-F84F-871D-21338B159570}"/>
              </a:ext>
            </a:extLst>
          </p:cNvPr>
          <p:cNvSpPr/>
          <p:nvPr/>
        </p:nvSpPr>
        <p:spPr>
          <a:xfrm>
            <a:off x="5983432" y="6080339"/>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EE0E783-6E28-DE4C-98EB-FD9ABA585F17}"/>
              </a:ext>
            </a:extLst>
          </p:cNvPr>
          <p:cNvSpPr/>
          <p:nvPr/>
        </p:nvSpPr>
        <p:spPr>
          <a:xfrm>
            <a:off x="4313960" y="4258289"/>
            <a:ext cx="133004" cy="11637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2735F24-3C7A-3445-89EF-242C3F82EA1A}"/>
              </a:ext>
            </a:extLst>
          </p:cNvPr>
          <p:cNvSpPr/>
          <p:nvPr/>
        </p:nvSpPr>
        <p:spPr>
          <a:xfrm>
            <a:off x="4466360" y="4410689"/>
            <a:ext cx="133004" cy="11637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F326D1-C06C-3143-BDF7-714B51BE5393}"/>
              </a:ext>
            </a:extLst>
          </p:cNvPr>
          <p:cNvSpPr/>
          <p:nvPr/>
        </p:nvSpPr>
        <p:spPr>
          <a:xfrm>
            <a:off x="6194715" y="6022149"/>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F4F4B5-871E-F540-9AFB-90253F30832C}"/>
              </a:ext>
            </a:extLst>
          </p:cNvPr>
          <p:cNvSpPr/>
          <p:nvPr/>
        </p:nvSpPr>
        <p:spPr>
          <a:xfrm>
            <a:off x="5833111" y="4309131"/>
            <a:ext cx="133004" cy="1163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C58F270-6D61-B447-B26E-10939FFDB9F3}"/>
                  </a:ext>
                </a:extLst>
              </p:cNvPr>
              <p:cNvSpPr txBox="1"/>
              <p:nvPr/>
            </p:nvSpPr>
            <p:spPr>
              <a:xfrm>
                <a:off x="3105844" y="3816529"/>
                <a:ext cx="71489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𝑡</m:t>
                      </m:r>
                      <m:r>
                        <a:rPr lang="en-US" sz="2800" b="0" i="1" smtClean="0">
                          <a:latin typeface="Cambria Math" panose="02040503050406030204" pitchFamily="18" charset="0"/>
                        </a:rPr>
                        <m:t>𝑎𝑢</m:t>
                      </m:r>
                    </m:oMath>
                  </m:oMathPara>
                </a14:m>
                <a:endParaRPr lang="en-US" sz="2800" dirty="0"/>
              </a:p>
            </p:txBody>
          </p:sp>
        </mc:Choice>
        <mc:Fallback xmlns="">
          <p:sp>
            <p:nvSpPr>
              <p:cNvPr id="16" name="TextBox 15">
                <a:extLst>
                  <a:ext uri="{FF2B5EF4-FFF2-40B4-BE49-F238E27FC236}">
                    <a16:creationId xmlns:a16="http://schemas.microsoft.com/office/drawing/2014/main" id="{6C58F270-6D61-B447-B26E-10939FFDB9F3}"/>
                  </a:ext>
                </a:extLst>
              </p:cNvPr>
              <p:cNvSpPr txBox="1">
                <a:spLocks noRot="1" noChangeAspect="1" noMove="1" noResize="1" noEditPoints="1" noAdjustHandles="1" noChangeArrowheads="1" noChangeShapeType="1" noTextEdit="1"/>
              </p:cNvSpPr>
              <p:nvPr/>
            </p:nvSpPr>
            <p:spPr>
              <a:xfrm>
                <a:off x="3105844" y="3816529"/>
                <a:ext cx="714894" cy="523220"/>
              </a:xfrm>
              <a:prstGeom prst="rect">
                <a:avLst/>
              </a:prstGeom>
              <a:blipFill>
                <a:blip r:embed="rId4"/>
                <a:stretch>
                  <a:fillRect l="-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46348E-D86C-0D4D-860C-3A92B56D6019}"/>
                  </a:ext>
                </a:extLst>
              </p:cNvPr>
              <p:cNvSpPr txBox="1"/>
              <p:nvPr/>
            </p:nvSpPr>
            <p:spPr>
              <a:xfrm>
                <a:off x="6966413" y="6255811"/>
                <a:ext cx="71489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𝑡</m:t>
                      </m:r>
                    </m:oMath>
                  </m:oMathPara>
                </a14:m>
                <a:endParaRPr lang="en-US" sz="2800" dirty="0"/>
              </a:p>
            </p:txBody>
          </p:sp>
        </mc:Choice>
        <mc:Fallback xmlns="">
          <p:sp>
            <p:nvSpPr>
              <p:cNvPr id="17" name="TextBox 16">
                <a:extLst>
                  <a:ext uri="{FF2B5EF4-FFF2-40B4-BE49-F238E27FC236}">
                    <a16:creationId xmlns:a16="http://schemas.microsoft.com/office/drawing/2014/main" id="{4046348E-D86C-0D4D-860C-3A92B56D6019}"/>
                  </a:ext>
                </a:extLst>
              </p:cNvPr>
              <p:cNvSpPr txBox="1">
                <a:spLocks noRot="1" noChangeAspect="1" noMove="1" noResize="1" noEditPoints="1" noAdjustHandles="1" noChangeArrowheads="1" noChangeShapeType="1" noTextEdit="1"/>
              </p:cNvSpPr>
              <p:nvPr/>
            </p:nvSpPr>
            <p:spPr>
              <a:xfrm>
                <a:off x="6966413" y="6255811"/>
                <a:ext cx="714894" cy="523220"/>
              </a:xfrm>
              <a:prstGeom prst="rect">
                <a:avLst/>
              </a:prstGeom>
              <a:blipFill>
                <a:blip r:embed="rId5"/>
                <a:stretch>
                  <a:fillRect/>
                </a:stretch>
              </a:blipFill>
            </p:spPr>
            <p:txBody>
              <a:bodyPr/>
              <a:lstStyle/>
              <a:p>
                <a:r>
                  <a:rPr lang="en-US">
                    <a:noFill/>
                  </a:rPr>
                  <a:t> </a:t>
                </a:r>
              </a:p>
            </p:txBody>
          </p:sp>
        </mc:Fallback>
      </mc:AlternateContent>
      <p:sp>
        <p:nvSpPr>
          <p:cNvPr id="19" name="Oval 18">
            <a:extLst>
              <a:ext uri="{FF2B5EF4-FFF2-40B4-BE49-F238E27FC236}">
                <a16:creationId xmlns:a16="http://schemas.microsoft.com/office/drawing/2014/main" id="{ADA14CB8-95E5-F94A-AA65-E653492035F9}"/>
              </a:ext>
            </a:extLst>
          </p:cNvPr>
          <p:cNvSpPr/>
          <p:nvPr/>
        </p:nvSpPr>
        <p:spPr>
          <a:xfrm>
            <a:off x="4072155" y="3958907"/>
            <a:ext cx="2634528" cy="90356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665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2CDA-C3AC-8643-9308-D15B4FF45E11}"/>
              </a:ext>
            </a:extLst>
          </p:cNvPr>
          <p:cNvSpPr>
            <a:spLocks noGrp="1"/>
          </p:cNvSpPr>
          <p:nvPr>
            <p:ph type="ctrTitle"/>
          </p:nvPr>
        </p:nvSpPr>
        <p:spPr/>
        <p:txBody>
          <a:bodyPr>
            <a:normAutofit/>
          </a:bodyPr>
          <a:lstStyle/>
          <a:p>
            <a:r>
              <a:rPr lang="en-US" dirty="0"/>
              <a:t>Implementation</a:t>
            </a:r>
          </a:p>
        </p:txBody>
      </p:sp>
      <p:sp>
        <p:nvSpPr>
          <p:cNvPr id="3" name="Subtitle 2">
            <a:extLst>
              <a:ext uri="{FF2B5EF4-FFF2-40B4-BE49-F238E27FC236}">
                <a16:creationId xmlns:a16="http://schemas.microsoft.com/office/drawing/2014/main" id="{A797F726-1982-0B44-BB31-422C18C0B39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48585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lstStyle/>
          <a:p>
            <a:r>
              <a:rPr lang="en-US" dirty="0"/>
              <a:t>Pipeline</a:t>
            </a:r>
          </a:p>
        </p:txBody>
      </p:sp>
      <p:sp>
        <p:nvSpPr>
          <p:cNvPr id="4" name="Content Placeholder 2">
            <a:extLst>
              <a:ext uri="{FF2B5EF4-FFF2-40B4-BE49-F238E27FC236}">
                <a16:creationId xmlns:a16="http://schemas.microsoft.com/office/drawing/2014/main" id="{D97CDC6D-B160-CE4F-B14D-F05037803094}"/>
              </a:ext>
            </a:extLst>
          </p:cNvPr>
          <p:cNvSpPr>
            <a:spLocks noGrp="1"/>
          </p:cNvSpPr>
          <p:nvPr>
            <p:ph idx="1"/>
          </p:nvPr>
        </p:nvSpPr>
        <p:spPr/>
        <p:txBody>
          <a:bodyPr/>
          <a:lstStyle/>
          <a:p>
            <a:r>
              <a:rPr lang="en-US" dirty="0"/>
              <a:t>Annotate Videos</a:t>
            </a:r>
          </a:p>
          <a:p>
            <a:pPr lvl="1"/>
            <a:r>
              <a:rPr lang="en-US" dirty="0"/>
              <a:t>Identify and Label Vehicles in Video Frames</a:t>
            </a:r>
          </a:p>
          <a:p>
            <a:pPr lvl="1"/>
            <a:r>
              <a:rPr lang="en-US" dirty="0"/>
              <a:t>Identify Road Lanes</a:t>
            </a:r>
          </a:p>
          <a:p>
            <a:pPr lvl="1"/>
            <a:r>
              <a:rPr lang="en-US" dirty="0"/>
              <a:t>Calculate Car Velocities</a:t>
            </a:r>
          </a:p>
          <a:p>
            <a:r>
              <a:rPr lang="en-US" dirty="0"/>
              <a:t>Create Traces</a:t>
            </a:r>
          </a:p>
          <a:p>
            <a:r>
              <a:rPr lang="en-US" dirty="0"/>
              <a:t>Develop Signal Temporal Logic Rules to Detect Anomalies</a:t>
            </a:r>
          </a:p>
          <a:p>
            <a:r>
              <a:rPr lang="en-US" dirty="0"/>
              <a:t>Project Traces Through Signal Temporal Logic Rules</a:t>
            </a:r>
          </a:p>
          <a:p>
            <a:r>
              <a:rPr lang="en-US" dirty="0"/>
              <a:t>Cluster Traces</a:t>
            </a:r>
          </a:p>
          <a:p>
            <a:r>
              <a:rPr lang="en-US" dirty="0"/>
              <a:t>Identify Anomalous Clusters</a:t>
            </a:r>
          </a:p>
        </p:txBody>
      </p:sp>
    </p:spTree>
    <p:extLst>
      <p:ext uri="{BB962C8B-B14F-4D97-AF65-F5344CB8AC3E}">
        <p14:creationId xmlns:p14="http://schemas.microsoft.com/office/powerpoint/2010/main" val="2519857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a:xfrm>
            <a:off x="838200" y="500062"/>
            <a:ext cx="10515600" cy="1325563"/>
          </a:xfrm>
        </p:spPr>
        <p:txBody>
          <a:bodyPr>
            <a:normAutofit/>
          </a:bodyPr>
          <a:lstStyle/>
          <a:p>
            <a:r>
              <a:rPr lang="en-US" dirty="0"/>
              <a:t>Annotate Videos: Identify Vehicles </a:t>
            </a:r>
          </a:p>
        </p:txBody>
      </p:sp>
      <p:sp>
        <p:nvSpPr>
          <p:cNvPr id="4" name="Content Placeholder 2">
            <a:extLst>
              <a:ext uri="{FF2B5EF4-FFF2-40B4-BE49-F238E27FC236}">
                <a16:creationId xmlns:a16="http://schemas.microsoft.com/office/drawing/2014/main" id="{D97CDC6D-B160-CE4F-B14D-F05037803094}"/>
              </a:ext>
            </a:extLst>
          </p:cNvPr>
          <p:cNvSpPr>
            <a:spLocks noGrp="1"/>
          </p:cNvSpPr>
          <p:nvPr>
            <p:ph idx="1"/>
          </p:nvPr>
        </p:nvSpPr>
        <p:spPr/>
        <p:txBody>
          <a:bodyPr>
            <a:normAutofit lnSpcReduction="10000"/>
          </a:bodyPr>
          <a:lstStyle/>
          <a:p>
            <a:r>
              <a:rPr lang="en-US" dirty="0"/>
              <a:t>2 Stage Neural Network </a:t>
            </a: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endParaRPr lang="en-US" dirty="0">
              <a:hlinkClick r:id="rId3"/>
            </a:endParaRPr>
          </a:p>
          <a:p>
            <a:r>
              <a:rPr lang="en-US" dirty="0">
                <a:hlinkClick r:id="rId3"/>
              </a:rPr>
              <a:t>Focal Loss for Dense Object Detection</a:t>
            </a:r>
            <a:endParaRPr lang="en-US" dirty="0"/>
          </a:p>
        </p:txBody>
      </p:sp>
      <p:pic>
        <p:nvPicPr>
          <p:cNvPr id="7" name="Picture 6">
            <a:extLst>
              <a:ext uri="{FF2B5EF4-FFF2-40B4-BE49-F238E27FC236}">
                <a16:creationId xmlns:a16="http://schemas.microsoft.com/office/drawing/2014/main" id="{E7AA1AC2-7F5F-6F4C-8798-2FA211C3C23C}"/>
              </a:ext>
            </a:extLst>
          </p:cNvPr>
          <p:cNvPicPr>
            <a:picLocks noChangeAspect="1"/>
          </p:cNvPicPr>
          <p:nvPr/>
        </p:nvPicPr>
        <p:blipFill>
          <a:blip r:embed="rId4"/>
          <a:stretch>
            <a:fillRect/>
          </a:stretch>
        </p:blipFill>
        <p:spPr>
          <a:xfrm>
            <a:off x="896367" y="2303437"/>
            <a:ext cx="10457433" cy="3144863"/>
          </a:xfrm>
          <a:prstGeom prst="rect">
            <a:avLst/>
          </a:prstGeom>
        </p:spPr>
      </p:pic>
    </p:spTree>
    <p:extLst>
      <p:ext uri="{BB962C8B-B14F-4D97-AF65-F5344CB8AC3E}">
        <p14:creationId xmlns:p14="http://schemas.microsoft.com/office/powerpoint/2010/main" val="3954112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Annotate Videos: Label Vehicles</a:t>
            </a:r>
          </a:p>
        </p:txBody>
      </p:sp>
      <p:pic>
        <p:nvPicPr>
          <p:cNvPr id="13" name="Picture 12">
            <a:extLst>
              <a:ext uri="{FF2B5EF4-FFF2-40B4-BE49-F238E27FC236}">
                <a16:creationId xmlns:a16="http://schemas.microsoft.com/office/drawing/2014/main" id="{807CEADA-98AE-4348-9060-66008A179032}"/>
              </a:ext>
            </a:extLst>
          </p:cNvPr>
          <p:cNvPicPr>
            <a:picLocks noChangeAspect="1"/>
          </p:cNvPicPr>
          <p:nvPr/>
        </p:nvPicPr>
        <p:blipFill rotWithShape="1">
          <a:blip r:embed="rId3"/>
          <a:srcRect l="26818" t="15335"/>
          <a:stretch/>
        </p:blipFill>
        <p:spPr>
          <a:xfrm>
            <a:off x="6300449" y="2039936"/>
            <a:ext cx="5891551" cy="3586161"/>
          </a:xfrm>
          <a:prstGeom prst="rect">
            <a:avLst/>
          </a:prstGeom>
        </p:spPr>
      </p:pic>
      <p:pic>
        <p:nvPicPr>
          <p:cNvPr id="6" name="Picture 5">
            <a:extLst>
              <a:ext uri="{FF2B5EF4-FFF2-40B4-BE49-F238E27FC236}">
                <a16:creationId xmlns:a16="http://schemas.microsoft.com/office/drawing/2014/main" id="{59330A88-7B52-4F42-9D62-D11910FBC66F}"/>
              </a:ext>
            </a:extLst>
          </p:cNvPr>
          <p:cNvPicPr>
            <a:picLocks noChangeAspect="1"/>
          </p:cNvPicPr>
          <p:nvPr/>
        </p:nvPicPr>
        <p:blipFill>
          <a:blip r:embed="rId4"/>
          <a:stretch>
            <a:fillRect/>
          </a:stretch>
        </p:blipFill>
        <p:spPr>
          <a:xfrm>
            <a:off x="0" y="2622537"/>
            <a:ext cx="5722291" cy="1720864"/>
          </a:xfrm>
          <a:prstGeom prst="rect">
            <a:avLst/>
          </a:prstGeom>
        </p:spPr>
      </p:pic>
      <p:cxnSp>
        <p:nvCxnSpPr>
          <p:cNvPr id="9" name="Straight Arrow Connector 8">
            <a:extLst>
              <a:ext uri="{FF2B5EF4-FFF2-40B4-BE49-F238E27FC236}">
                <a16:creationId xmlns:a16="http://schemas.microsoft.com/office/drawing/2014/main" id="{1A55F0A8-1518-2445-B021-52545024EE7A}"/>
              </a:ext>
            </a:extLst>
          </p:cNvPr>
          <p:cNvCxnSpPr>
            <a:cxnSpLocks/>
          </p:cNvCxnSpPr>
          <p:nvPr/>
        </p:nvCxnSpPr>
        <p:spPr>
          <a:xfrm>
            <a:off x="5543550" y="3540119"/>
            <a:ext cx="75689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425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Annotate Videos: Label Vehicles</a:t>
            </a:r>
          </a:p>
        </p:txBody>
      </p:sp>
      <p:sp>
        <p:nvSpPr>
          <p:cNvPr id="26" name="Content Placeholder 23">
            <a:extLst>
              <a:ext uri="{FF2B5EF4-FFF2-40B4-BE49-F238E27FC236}">
                <a16:creationId xmlns:a16="http://schemas.microsoft.com/office/drawing/2014/main" id="{5797D0E0-647E-8D4D-A70C-2F56B977B07E}"/>
              </a:ext>
            </a:extLst>
          </p:cNvPr>
          <p:cNvSpPr txBox="1">
            <a:spLocks/>
          </p:cNvSpPr>
          <p:nvPr/>
        </p:nvSpPr>
        <p:spPr>
          <a:xfrm>
            <a:off x="128401" y="1396705"/>
            <a:ext cx="6991350" cy="3337637"/>
          </a:xfrm>
          <a:prstGeom prst="rect">
            <a:avLst/>
          </a:prstGeom>
          <a:solidFill>
            <a:schemeClr val="bg1">
              <a:lumMod val="85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a:t>previous_positions</a:t>
            </a:r>
            <a:r>
              <a:rPr lang="en-US" sz="2200" dirty="0"/>
              <a:t> = {}</a:t>
            </a:r>
          </a:p>
          <a:p>
            <a:pPr marL="0" indent="0">
              <a:buFont typeface="Arial" panose="020B0604020202020204" pitchFamily="34" charset="0"/>
              <a:buNone/>
            </a:pPr>
            <a:r>
              <a:rPr lang="en-US" sz="2200" dirty="0"/>
              <a:t>for f in frames:</a:t>
            </a:r>
          </a:p>
          <a:p>
            <a:pPr marL="0" indent="0">
              <a:buFont typeface="Arial" panose="020B0604020202020204" pitchFamily="34" charset="0"/>
              <a:buNone/>
            </a:pPr>
            <a:r>
              <a:rPr lang="en-US" sz="2200" dirty="0"/>
              <a:t>   for car in f:</a:t>
            </a:r>
          </a:p>
          <a:p>
            <a:pPr marL="0" indent="0">
              <a:buFont typeface="Arial" panose="020B0604020202020204" pitchFamily="34" charset="0"/>
              <a:buNone/>
            </a:pPr>
            <a:r>
              <a:rPr lang="en-US" sz="2200" dirty="0"/>
              <a:t>      </a:t>
            </a:r>
            <a:r>
              <a:rPr lang="en-US" sz="2200" dirty="0" err="1"/>
              <a:t>closest_car</a:t>
            </a:r>
            <a:r>
              <a:rPr lang="en-US" sz="2200" dirty="0"/>
              <a:t> = </a:t>
            </a:r>
            <a:r>
              <a:rPr lang="en-US" sz="2200" dirty="0" err="1"/>
              <a:t>find_closest</a:t>
            </a:r>
            <a:r>
              <a:rPr lang="en-US" sz="2200" dirty="0"/>
              <a:t>(car(x, y),  </a:t>
            </a:r>
            <a:r>
              <a:rPr lang="en-US" sz="2200" dirty="0" err="1"/>
              <a:t>previous_positions</a:t>
            </a:r>
            <a:r>
              <a:rPr lang="en-US" sz="2200" dirty="0"/>
              <a:t>)</a:t>
            </a:r>
          </a:p>
          <a:p>
            <a:pPr marL="0" indent="0">
              <a:buFont typeface="Arial" panose="020B0604020202020204" pitchFamily="34" charset="0"/>
              <a:buNone/>
            </a:pPr>
            <a:r>
              <a:rPr lang="en-US" sz="2200" dirty="0"/>
              <a:t>      if there is no </a:t>
            </a:r>
            <a:r>
              <a:rPr lang="en-US" sz="2200" dirty="0" err="1"/>
              <a:t>closest_car</a:t>
            </a:r>
            <a:r>
              <a:rPr lang="en-US" sz="2200" dirty="0"/>
              <a:t>:</a:t>
            </a:r>
          </a:p>
          <a:p>
            <a:pPr marL="0" indent="0">
              <a:buFont typeface="Arial" panose="020B0604020202020204" pitchFamily="34" charset="0"/>
              <a:buNone/>
            </a:pPr>
            <a:r>
              <a:rPr lang="en-US" sz="2200" dirty="0"/>
              <a:t>         add new car to </a:t>
            </a:r>
            <a:r>
              <a:rPr lang="en-US" sz="2200" dirty="0" err="1"/>
              <a:t>previous_positions</a:t>
            </a:r>
            <a:endParaRPr lang="en-US" sz="2200" dirty="0"/>
          </a:p>
          <a:p>
            <a:pPr marL="0" indent="0">
              <a:buFont typeface="Arial" panose="020B0604020202020204" pitchFamily="34" charset="0"/>
              <a:buNone/>
            </a:pPr>
            <a:r>
              <a:rPr lang="en-US" sz="2200" dirty="0"/>
              <a:t>      else: </a:t>
            </a:r>
          </a:p>
          <a:p>
            <a:pPr marL="0" indent="0">
              <a:buFont typeface="Arial" panose="020B0604020202020204" pitchFamily="34" charset="0"/>
              <a:buNone/>
            </a:pPr>
            <a:r>
              <a:rPr lang="en-US" sz="2200" dirty="0"/>
              <a:t>         update previous position of car</a:t>
            </a:r>
          </a:p>
        </p:txBody>
      </p:sp>
      <p:pic>
        <p:nvPicPr>
          <p:cNvPr id="5" name="Picture 4">
            <a:extLst>
              <a:ext uri="{FF2B5EF4-FFF2-40B4-BE49-F238E27FC236}">
                <a16:creationId xmlns:a16="http://schemas.microsoft.com/office/drawing/2014/main" id="{646E33E3-66A3-7842-B926-5D387CB0F6E0}"/>
              </a:ext>
            </a:extLst>
          </p:cNvPr>
          <p:cNvPicPr>
            <a:picLocks noChangeAspect="1"/>
          </p:cNvPicPr>
          <p:nvPr/>
        </p:nvPicPr>
        <p:blipFill rotWithShape="1">
          <a:blip r:embed="rId3"/>
          <a:srcRect l="27159" t="14501"/>
          <a:stretch/>
        </p:blipFill>
        <p:spPr>
          <a:xfrm>
            <a:off x="7270325" y="4122769"/>
            <a:ext cx="4597825" cy="2839454"/>
          </a:xfrm>
          <a:prstGeom prst="rect">
            <a:avLst/>
          </a:prstGeom>
        </p:spPr>
      </p:pic>
      <p:sp>
        <p:nvSpPr>
          <p:cNvPr id="3" name="TextBox 2">
            <a:extLst>
              <a:ext uri="{FF2B5EF4-FFF2-40B4-BE49-F238E27FC236}">
                <a16:creationId xmlns:a16="http://schemas.microsoft.com/office/drawing/2014/main" id="{27A1C881-6740-6A4C-AF40-04F5AA2A523A}"/>
              </a:ext>
            </a:extLst>
          </p:cNvPr>
          <p:cNvSpPr txBox="1"/>
          <p:nvPr/>
        </p:nvSpPr>
        <p:spPr>
          <a:xfrm>
            <a:off x="457200" y="4734342"/>
            <a:ext cx="6333752" cy="2123658"/>
          </a:xfrm>
          <a:prstGeom prst="rect">
            <a:avLst/>
          </a:prstGeom>
          <a:noFill/>
        </p:spPr>
        <p:txBody>
          <a:bodyPr wrap="square" rtlCol="0">
            <a:spAutoFit/>
          </a:bodyPr>
          <a:lstStyle/>
          <a:p>
            <a:r>
              <a:rPr lang="en-US" sz="2200" b="1" dirty="0" err="1"/>
              <a:t>Previous_positions</a:t>
            </a:r>
            <a:r>
              <a:rPr lang="en-US" sz="2200" b="1" dirty="0"/>
              <a:t> </a:t>
            </a:r>
            <a:r>
              <a:rPr lang="en-US" sz="2200" dirty="0"/>
              <a:t>= {c0 : [(x1, y1), (x2, y2)],  </a:t>
            </a:r>
            <a:br>
              <a:rPr lang="en-US" sz="2200" dirty="0"/>
            </a:br>
            <a:r>
              <a:rPr lang="en-US" sz="2200" dirty="0"/>
              <a:t>		           c1 : [(x1, y1), (x2,y2)],</a:t>
            </a:r>
          </a:p>
          <a:p>
            <a:r>
              <a:rPr lang="en-US" sz="2200" dirty="0"/>
              <a:t>      		           …</a:t>
            </a:r>
          </a:p>
          <a:p>
            <a:r>
              <a:rPr lang="en-US" sz="2200" dirty="0"/>
              <a:t>		          c5 : [(x1, y1)],</a:t>
            </a:r>
          </a:p>
          <a:p>
            <a:r>
              <a:rPr lang="en-US" sz="2200" dirty="0"/>
              <a:t>		          c6 : [(x1, y1), (x2, y2)],</a:t>
            </a:r>
          </a:p>
          <a:p>
            <a:r>
              <a:rPr lang="en-US" sz="2200" dirty="0"/>
              <a:t>		          c7 : [(</a:t>
            </a:r>
            <a:r>
              <a:rPr lang="en-US" sz="2200" dirty="0" err="1"/>
              <a:t>xy</a:t>
            </a:r>
            <a:r>
              <a:rPr lang="en-US" sz="2200" dirty="0"/>
              <a:t>, y2)]}</a:t>
            </a:r>
          </a:p>
        </p:txBody>
      </p:sp>
      <p:pic>
        <p:nvPicPr>
          <p:cNvPr id="15" name="Picture 14">
            <a:extLst>
              <a:ext uri="{FF2B5EF4-FFF2-40B4-BE49-F238E27FC236}">
                <a16:creationId xmlns:a16="http://schemas.microsoft.com/office/drawing/2014/main" id="{EEF63B8C-A3EC-1849-BDBF-494A61D3ACDE}"/>
              </a:ext>
            </a:extLst>
          </p:cNvPr>
          <p:cNvPicPr>
            <a:picLocks noChangeAspect="1"/>
          </p:cNvPicPr>
          <p:nvPr/>
        </p:nvPicPr>
        <p:blipFill rotWithShape="1">
          <a:blip r:embed="rId4"/>
          <a:srcRect l="26818" t="15335"/>
          <a:stretch/>
        </p:blipFill>
        <p:spPr>
          <a:xfrm>
            <a:off x="7270325" y="1396705"/>
            <a:ext cx="4597825" cy="2798676"/>
          </a:xfrm>
          <a:prstGeom prst="rect">
            <a:avLst/>
          </a:prstGeom>
        </p:spPr>
      </p:pic>
    </p:spTree>
    <p:extLst>
      <p:ext uri="{BB962C8B-B14F-4D97-AF65-F5344CB8AC3E}">
        <p14:creationId xmlns:p14="http://schemas.microsoft.com/office/powerpoint/2010/main" val="110565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Annotate Videos: Identify Road Lanes</a:t>
            </a:r>
          </a:p>
        </p:txBody>
      </p:sp>
      <p:sp>
        <p:nvSpPr>
          <p:cNvPr id="4" name="Content Placeholder 2">
            <a:extLst>
              <a:ext uri="{FF2B5EF4-FFF2-40B4-BE49-F238E27FC236}">
                <a16:creationId xmlns:a16="http://schemas.microsoft.com/office/drawing/2014/main" id="{D97CDC6D-B160-CE4F-B14D-F05037803094}"/>
              </a:ext>
            </a:extLst>
          </p:cNvPr>
          <p:cNvSpPr>
            <a:spLocks noGrp="1"/>
          </p:cNvSpPr>
          <p:nvPr>
            <p:ph idx="1"/>
          </p:nvPr>
        </p:nvSpPr>
        <p:spPr>
          <a:xfrm>
            <a:off x="920749" y="5187949"/>
            <a:ext cx="4381500" cy="594519"/>
          </a:xfrm>
        </p:spPr>
        <p:txBody>
          <a:bodyPr/>
          <a:lstStyle/>
          <a:p>
            <a:pPr marL="0" indent="0" algn="ctr">
              <a:buNone/>
            </a:pPr>
            <a:r>
              <a:rPr lang="en-US" dirty="0"/>
              <a:t>Canny Edge Detection</a:t>
            </a:r>
          </a:p>
          <a:p>
            <a:pPr algn="ctr"/>
            <a:endParaRPr lang="en-US" dirty="0"/>
          </a:p>
        </p:txBody>
      </p:sp>
      <p:pic>
        <p:nvPicPr>
          <p:cNvPr id="6" name="Picture 5">
            <a:extLst>
              <a:ext uri="{FF2B5EF4-FFF2-40B4-BE49-F238E27FC236}">
                <a16:creationId xmlns:a16="http://schemas.microsoft.com/office/drawing/2014/main" id="{5B700A46-26A9-B64A-8999-EE99C31FF138}"/>
              </a:ext>
            </a:extLst>
          </p:cNvPr>
          <p:cNvPicPr>
            <a:picLocks noChangeAspect="1"/>
          </p:cNvPicPr>
          <p:nvPr/>
        </p:nvPicPr>
        <p:blipFill>
          <a:blip r:embed="rId3"/>
          <a:stretch>
            <a:fillRect/>
          </a:stretch>
        </p:blipFill>
        <p:spPr>
          <a:xfrm>
            <a:off x="300566" y="1867694"/>
            <a:ext cx="5621867" cy="3162300"/>
          </a:xfrm>
          <a:prstGeom prst="rect">
            <a:avLst/>
          </a:prstGeom>
        </p:spPr>
      </p:pic>
      <p:pic>
        <p:nvPicPr>
          <p:cNvPr id="8" name="Picture 7">
            <a:extLst>
              <a:ext uri="{FF2B5EF4-FFF2-40B4-BE49-F238E27FC236}">
                <a16:creationId xmlns:a16="http://schemas.microsoft.com/office/drawing/2014/main" id="{F4A23661-F55C-794B-B58C-EBEC0E993589}"/>
              </a:ext>
            </a:extLst>
          </p:cNvPr>
          <p:cNvPicPr>
            <a:picLocks noChangeAspect="1"/>
          </p:cNvPicPr>
          <p:nvPr/>
        </p:nvPicPr>
        <p:blipFill>
          <a:blip r:embed="rId4"/>
          <a:stretch>
            <a:fillRect/>
          </a:stretch>
        </p:blipFill>
        <p:spPr>
          <a:xfrm>
            <a:off x="6172200" y="1867694"/>
            <a:ext cx="5621867" cy="3162300"/>
          </a:xfrm>
          <a:prstGeom prst="rect">
            <a:avLst/>
          </a:prstGeom>
        </p:spPr>
      </p:pic>
      <p:sp>
        <p:nvSpPr>
          <p:cNvPr id="9" name="Content Placeholder 2">
            <a:extLst>
              <a:ext uri="{FF2B5EF4-FFF2-40B4-BE49-F238E27FC236}">
                <a16:creationId xmlns:a16="http://schemas.microsoft.com/office/drawing/2014/main" id="{D7030C42-55E2-B54C-856F-B9265BDDF18A}"/>
              </a:ext>
            </a:extLst>
          </p:cNvPr>
          <p:cNvSpPr txBox="1">
            <a:spLocks/>
          </p:cNvSpPr>
          <p:nvPr/>
        </p:nvSpPr>
        <p:spPr>
          <a:xfrm>
            <a:off x="6792383" y="5207000"/>
            <a:ext cx="4381500" cy="5945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Hough Transform</a:t>
            </a:r>
          </a:p>
          <a:p>
            <a:pPr algn="ctr"/>
            <a:endParaRPr lang="en-US" dirty="0"/>
          </a:p>
        </p:txBody>
      </p:sp>
    </p:spTree>
    <p:extLst>
      <p:ext uri="{BB962C8B-B14F-4D97-AF65-F5344CB8AC3E}">
        <p14:creationId xmlns:p14="http://schemas.microsoft.com/office/powerpoint/2010/main" val="3496486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Annotate Videos: Identify Road Lanes (alternative solution)</a:t>
            </a:r>
          </a:p>
        </p:txBody>
      </p:sp>
      <p:pic>
        <p:nvPicPr>
          <p:cNvPr id="6" name="Content Placeholder 5">
            <a:extLst>
              <a:ext uri="{FF2B5EF4-FFF2-40B4-BE49-F238E27FC236}">
                <a16:creationId xmlns:a16="http://schemas.microsoft.com/office/drawing/2014/main" id="{61D10744-E54A-0A45-8BE6-4526F6B94BD8}"/>
              </a:ext>
            </a:extLst>
          </p:cNvPr>
          <p:cNvPicPr>
            <a:picLocks noGrp="1" noChangeAspect="1"/>
          </p:cNvPicPr>
          <p:nvPr>
            <p:ph idx="1"/>
          </p:nvPr>
        </p:nvPicPr>
        <p:blipFill>
          <a:blip r:embed="rId3"/>
          <a:stretch>
            <a:fillRect/>
          </a:stretch>
        </p:blipFill>
        <p:spPr>
          <a:xfrm>
            <a:off x="1504950" y="1690688"/>
            <a:ext cx="8911842" cy="4938712"/>
          </a:xfrm>
        </p:spPr>
      </p:pic>
    </p:spTree>
    <p:extLst>
      <p:ext uri="{BB962C8B-B14F-4D97-AF65-F5344CB8AC3E}">
        <p14:creationId xmlns:p14="http://schemas.microsoft.com/office/powerpoint/2010/main" val="2840975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4343-99E9-4B46-AC61-6B7F0317A6B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146F30C-F853-A741-8FD4-FA28EAFD5C04}"/>
              </a:ext>
            </a:extLst>
          </p:cNvPr>
          <p:cNvSpPr>
            <a:spLocks noGrp="1"/>
          </p:cNvSpPr>
          <p:nvPr>
            <p:ph idx="1"/>
          </p:nvPr>
        </p:nvSpPr>
        <p:spPr/>
        <p:txBody>
          <a:bodyPr/>
          <a:lstStyle/>
          <a:p>
            <a:r>
              <a:rPr lang="en-US" dirty="0"/>
              <a:t>Background</a:t>
            </a:r>
          </a:p>
          <a:p>
            <a:r>
              <a:rPr lang="en-US" dirty="0"/>
              <a:t>Problem Setup</a:t>
            </a:r>
          </a:p>
          <a:p>
            <a:r>
              <a:rPr lang="en-US" dirty="0"/>
              <a:t>Implementation</a:t>
            </a:r>
          </a:p>
          <a:p>
            <a:r>
              <a:rPr lang="en-US" dirty="0"/>
              <a:t>Results</a:t>
            </a:r>
          </a:p>
          <a:p>
            <a:r>
              <a:rPr lang="en-US" dirty="0"/>
              <a:t>Conclusion</a:t>
            </a:r>
          </a:p>
        </p:txBody>
      </p:sp>
    </p:spTree>
    <p:extLst>
      <p:ext uri="{BB962C8B-B14F-4D97-AF65-F5344CB8AC3E}">
        <p14:creationId xmlns:p14="http://schemas.microsoft.com/office/powerpoint/2010/main" val="3416710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Annotate Videos: Calculate Velocity</a:t>
            </a:r>
          </a:p>
        </p:txBody>
      </p:sp>
      <p:pic>
        <p:nvPicPr>
          <p:cNvPr id="5" name="Content Placeholder 4">
            <a:extLst>
              <a:ext uri="{FF2B5EF4-FFF2-40B4-BE49-F238E27FC236}">
                <a16:creationId xmlns:a16="http://schemas.microsoft.com/office/drawing/2014/main" id="{74B3255F-95A0-E342-AF8E-2DA780275E97}"/>
              </a:ext>
            </a:extLst>
          </p:cNvPr>
          <p:cNvPicPr>
            <a:picLocks noGrp="1" noChangeAspect="1"/>
          </p:cNvPicPr>
          <p:nvPr>
            <p:ph idx="1"/>
          </p:nvPr>
        </p:nvPicPr>
        <p:blipFill>
          <a:blip r:embed="rId3"/>
          <a:stretch>
            <a:fillRect/>
          </a:stretch>
        </p:blipFill>
        <p:spPr>
          <a:xfrm>
            <a:off x="3011175" y="3170636"/>
            <a:ext cx="6612870" cy="3401614"/>
          </a:xfrm>
        </p:spPr>
      </p:pic>
      <p:sp>
        <p:nvSpPr>
          <p:cNvPr id="6" name="Content Placeholder 23">
            <a:extLst>
              <a:ext uri="{FF2B5EF4-FFF2-40B4-BE49-F238E27FC236}">
                <a16:creationId xmlns:a16="http://schemas.microsoft.com/office/drawing/2014/main" id="{5D7D93EF-D64C-A54A-931D-EFA32C805F26}"/>
              </a:ext>
            </a:extLst>
          </p:cNvPr>
          <p:cNvSpPr txBox="1">
            <a:spLocks/>
          </p:cNvSpPr>
          <p:nvPr/>
        </p:nvSpPr>
        <p:spPr>
          <a:xfrm>
            <a:off x="1104900" y="1556545"/>
            <a:ext cx="11544300" cy="51546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 = # frames between A and B</a:t>
            </a:r>
          </a:p>
          <a:p>
            <a:pPr marL="0" indent="0">
              <a:buFont typeface="Arial" panose="020B0604020202020204" pitchFamily="34" charset="0"/>
              <a:buNone/>
            </a:pPr>
            <a:r>
              <a:rPr lang="en-US" dirty="0" err="1"/>
              <a:t>dist</a:t>
            </a:r>
            <a:r>
              <a:rPr lang="en-US" dirty="0"/>
              <a:t> = actual distance between A and B</a:t>
            </a:r>
          </a:p>
          <a:p>
            <a:pPr marL="0" indent="0">
              <a:buFont typeface="Arial" panose="020B0604020202020204" pitchFamily="34" charset="0"/>
              <a:buNone/>
            </a:pPr>
            <a:r>
              <a:rPr lang="en-US" dirty="0"/>
              <a:t>V = </a:t>
            </a:r>
            <a:r>
              <a:rPr lang="en-US" dirty="0" err="1"/>
              <a:t>dist</a:t>
            </a:r>
            <a:r>
              <a:rPr lang="en-US" dirty="0"/>
              <a:t> / ( N / 30 fps)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456F06F6-1B8A-AA49-9384-4D9A2D74D092}"/>
              </a:ext>
            </a:extLst>
          </p:cNvPr>
          <p:cNvSpPr txBox="1"/>
          <p:nvPr/>
        </p:nvSpPr>
        <p:spPr>
          <a:xfrm>
            <a:off x="4942171" y="5709340"/>
            <a:ext cx="288182" cy="461665"/>
          </a:xfrm>
          <a:prstGeom prst="rect">
            <a:avLst/>
          </a:prstGeom>
          <a:noFill/>
        </p:spPr>
        <p:txBody>
          <a:bodyPr wrap="square" rtlCol="0">
            <a:spAutoFit/>
          </a:bodyPr>
          <a:lstStyle/>
          <a:p>
            <a:r>
              <a:rPr lang="en-US" sz="2400" b="1" dirty="0">
                <a:solidFill>
                  <a:schemeClr val="bg1"/>
                </a:solidFill>
              </a:rPr>
              <a:t>A</a:t>
            </a:r>
            <a:endParaRPr lang="en-US" b="1" dirty="0">
              <a:solidFill>
                <a:schemeClr val="bg1"/>
              </a:solidFill>
            </a:endParaRPr>
          </a:p>
        </p:txBody>
      </p:sp>
      <p:sp>
        <p:nvSpPr>
          <p:cNvPr id="8" name="TextBox 7">
            <a:extLst>
              <a:ext uri="{FF2B5EF4-FFF2-40B4-BE49-F238E27FC236}">
                <a16:creationId xmlns:a16="http://schemas.microsoft.com/office/drawing/2014/main" id="{6B8071A9-11D7-8D47-B80C-79B28DEE48BF}"/>
              </a:ext>
            </a:extLst>
          </p:cNvPr>
          <p:cNvSpPr txBox="1"/>
          <p:nvPr/>
        </p:nvSpPr>
        <p:spPr>
          <a:xfrm>
            <a:off x="6039399" y="5247675"/>
            <a:ext cx="278211" cy="461665"/>
          </a:xfrm>
          <a:prstGeom prst="rect">
            <a:avLst/>
          </a:prstGeom>
          <a:noFill/>
        </p:spPr>
        <p:txBody>
          <a:bodyPr wrap="square" rtlCol="0">
            <a:spAutoFit/>
          </a:bodyPr>
          <a:lstStyle/>
          <a:p>
            <a:r>
              <a:rPr lang="en-US" sz="2400" b="1" dirty="0">
                <a:solidFill>
                  <a:schemeClr val="bg1"/>
                </a:solidFill>
              </a:rPr>
              <a:t>B</a:t>
            </a:r>
            <a:endParaRPr lang="en-US" b="1" dirty="0">
              <a:solidFill>
                <a:schemeClr val="bg1"/>
              </a:solidFill>
            </a:endParaRPr>
          </a:p>
        </p:txBody>
      </p:sp>
    </p:spTree>
    <p:extLst>
      <p:ext uri="{BB962C8B-B14F-4D97-AF65-F5344CB8AC3E}">
        <p14:creationId xmlns:p14="http://schemas.microsoft.com/office/powerpoint/2010/main" val="3146519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Project Traces Through Signal Temporal Logic</a:t>
            </a:r>
          </a:p>
        </p:txBody>
      </p:sp>
      <p:graphicFrame>
        <p:nvGraphicFramePr>
          <p:cNvPr id="5" name="Chart 4">
            <a:extLst>
              <a:ext uri="{FF2B5EF4-FFF2-40B4-BE49-F238E27FC236}">
                <a16:creationId xmlns:a16="http://schemas.microsoft.com/office/drawing/2014/main" id="{A14EF681-4A3A-9D46-AF65-27064BB9E815}"/>
              </a:ext>
            </a:extLst>
          </p:cNvPr>
          <p:cNvGraphicFramePr>
            <a:graphicFrameLocks/>
          </p:cNvGraphicFramePr>
          <p:nvPr>
            <p:extLst>
              <p:ext uri="{D42A27DB-BD31-4B8C-83A1-F6EECF244321}">
                <p14:modId xmlns:p14="http://schemas.microsoft.com/office/powerpoint/2010/main" val="3406807489"/>
              </p:ext>
            </p:extLst>
          </p:nvPr>
        </p:nvGraphicFramePr>
        <p:xfrm>
          <a:off x="2016124" y="1197770"/>
          <a:ext cx="7162793" cy="3793330"/>
        </p:xfrm>
        <a:graphic>
          <a:graphicData uri="http://schemas.openxmlformats.org/drawingml/2006/chart">
            <c:chart xmlns:c="http://schemas.openxmlformats.org/drawingml/2006/chart" xmlns:r="http://schemas.openxmlformats.org/officeDocument/2006/relationships" r:id="rId3"/>
          </a:graphicData>
        </a:graphic>
      </p:graphicFrame>
      <p:pic>
        <p:nvPicPr>
          <p:cNvPr id="9" name="Content Placeholder 8">
            <a:extLst>
              <a:ext uri="{FF2B5EF4-FFF2-40B4-BE49-F238E27FC236}">
                <a16:creationId xmlns:a16="http://schemas.microsoft.com/office/drawing/2014/main" id="{2CB805CE-1CED-F340-8209-74E533D13B2A}"/>
              </a:ext>
            </a:extLst>
          </p:cNvPr>
          <p:cNvPicPr>
            <a:picLocks noGrp="1" noChangeAspect="1"/>
          </p:cNvPicPr>
          <p:nvPr>
            <p:ph idx="1"/>
          </p:nvPr>
        </p:nvPicPr>
        <p:blipFill>
          <a:blip r:embed="rId4"/>
          <a:stretch>
            <a:fillRect/>
          </a:stretch>
        </p:blipFill>
        <p:spPr>
          <a:xfrm>
            <a:off x="1209670" y="4845844"/>
            <a:ext cx="8775700" cy="1587500"/>
          </a:xfrm>
        </p:spPr>
      </p:pic>
    </p:spTree>
    <p:extLst>
      <p:ext uri="{BB962C8B-B14F-4D97-AF65-F5344CB8AC3E}">
        <p14:creationId xmlns:p14="http://schemas.microsoft.com/office/powerpoint/2010/main" val="1642789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Cluster Traces &amp; Identify Anomalous Clusters</a:t>
            </a:r>
          </a:p>
        </p:txBody>
      </p:sp>
      <p:pic>
        <p:nvPicPr>
          <p:cNvPr id="5" name="Picture 4">
            <a:extLst>
              <a:ext uri="{FF2B5EF4-FFF2-40B4-BE49-F238E27FC236}">
                <a16:creationId xmlns:a16="http://schemas.microsoft.com/office/drawing/2014/main" id="{D6DEDB38-E793-314B-AFEF-1D51FBC25DE7}"/>
              </a:ext>
            </a:extLst>
          </p:cNvPr>
          <p:cNvPicPr>
            <a:picLocks noChangeAspect="1"/>
          </p:cNvPicPr>
          <p:nvPr/>
        </p:nvPicPr>
        <p:blipFill>
          <a:blip r:embed="rId3"/>
          <a:stretch>
            <a:fillRect/>
          </a:stretch>
        </p:blipFill>
        <p:spPr>
          <a:xfrm>
            <a:off x="0" y="1843088"/>
            <a:ext cx="6238041" cy="3745706"/>
          </a:xfrm>
          <a:prstGeom prst="rect">
            <a:avLst/>
          </a:prstGeom>
        </p:spPr>
      </p:pic>
      <p:pic>
        <p:nvPicPr>
          <p:cNvPr id="9" name="Picture 8">
            <a:extLst>
              <a:ext uri="{FF2B5EF4-FFF2-40B4-BE49-F238E27FC236}">
                <a16:creationId xmlns:a16="http://schemas.microsoft.com/office/drawing/2014/main" id="{E5BBD52B-DD6D-0849-8FCC-A6CA0EAB7431}"/>
              </a:ext>
            </a:extLst>
          </p:cNvPr>
          <p:cNvPicPr>
            <a:picLocks noChangeAspect="1"/>
          </p:cNvPicPr>
          <p:nvPr/>
        </p:nvPicPr>
        <p:blipFill>
          <a:blip r:embed="rId4"/>
          <a:stretch>
            <a:fillRect/>
          </a:stretch>
        </p:blipFill>
        <p:spPr>
          <a:xfrm>
            <a:off x="5732046" y="1843088"/>
            <a:ext cx="6127750" cy="3946686"/>
          </a:xfrm>
          <a:prstGeom prst="rect">
            <a:avLst/>
          </a:prstGeom>
        </p:spPr>
      </p:pic>
    </p:spTree>
    <p:extLst>
      <p:ext uri="{BB962C8B-B14F-4D97-AF65-F5344CB8AC3E}">
        <p14:creationId xmlns:p14="http://schemas.microsoft.com/office/powerpoint/2010/main" val="1300261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2CDA-C3AC-8643-9308-D15B4FF45E11}"/>
              </a:ext>
            </a:extLst>
          </p:cNvPr>
          <p:cNvSpPr>
            <a:spLocks noGrp="1"/>
          </p:cNvSpPr>
          <p:nvPr>
            <p:ph type="ctrTitle"/>
          </p:nvPr>
        </p:nvSpPr>
        <p:spPr/>
        <p:txBody>
          <a:bodyPr>
            <a:normAutofit/>
          </a:bodyPr>
          <a:lstStyle/>
          <a:p>
            <a:r>
              <a:rPr lang="en-US" dirty="0"/>
              <a:t>Results</a:t>
            </a:r>
          </a:p>
        </p:txBody>
      </p:sp>
      <p:sp>
        <p:nvSpPr>
          <p:cNvPr id="3" name="Subtitle 2">
            <a:extLst>
              <a:ext uri="{FF2B5EF4-FFF2-40B4-BE49-F238E27FC236}">
                <a16:creationId xmlns:a16="http://schemas.microsoft.com/office/drawing/2014/main" id="{A797F726-1982-0B44-BB31-422C18C0B39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42317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Cars Moving Slower Than Average</a:t>
            </a:r>
          </a:p>
        </p:txBody>
      </p:sp>
      <p:pic>
        <p:nvPicPr>
          <p:cNvPr id="5" name="Content Placeholder 4">
            <a:extLst>
              <a:ext uri="{FF2B5EF4-FFF2-40B4-BE49-F238E27FC236}">
                <a16:creationId xmlns:a16="http://schemas.microsoft.com/office/drawing/2014/main" id="{B290392B-9666-DB48-824D-6E7B51280082}"/>
              </a:ext>
            </a:extLst>
          </p:cNvPr>
          <p:cNvPicPr>
            <a:picLocks noGrp="1" noChangeAspect="1"/>
          </p:cNvPicPr>
          <p:nvPr>
            <p:ph idx="1"/>
          </p:nvPr>
        </p:nvPicPr>
        <p:blipFill>
          <a:blip r:embed="rId3"/>
          <a:stretch>
            <a:fillRect/>
          </a:stretch>
        </p:blipFill>
        <p:spPr>
          <a:xfrm>
            <a:off x="5738421" y="2242104"/>
            <a:ext cx="6350503" cy="3254633"/>
          </a:xfrm>
        </p:spPr>
      </p:pic>
      <p:pic>
        <p:nvPicPr>
          <p:cNvPr id="7" name="Picture 6">
            <a:extLst>
              <a:ext uri="{FF2B5EF4-FFF2-40B4-BE49-F238E27FC236}">
                <a16:creationId xmlns:a16="http://schemas.microsoft.com/office/drawing/2014/main" id="{7AA39E23-5F6F-0146-B3B4-71F595006E3B}"/>
              </a:ext>
            </a:extLst>
          </p:cNvPr>
          <p:cNvPicPr>
            <a:picLocks noChangeAspect="1"/>
          </p:cNvPicPr>
          <p:nvPr/>
        </p:nvPicPr>
        <p:blipFill>
          <a:blip r:embed="rId4"/>
          <a:stretch>
            <a:fillRect/>
          </a:stretch>
        </p:blipFill>
        <p:spPr>
          <a:xfrm>
            <a:off x="-133350" y="2267743"/>
            <a:ext cx="5734050" cy="3802581"/>
          </a:xfrm>
          <a:prstGeom prst="rect">
            <a:avLst/>
          </a:prstGeom>
        </p:spPr>
      </p:pic>
      <p:sp>
        <p:nvSpPr>
          <p:cNvPr id="8" name="Oval 7">
            <a:extLst>
              <a:ext uri="{FF2B5EF4-FFF2-40B4-BE49-F238E27FC236}">
                <a16:creationId xmlns:a16="http://schemas.microsoft.com/office/drawing/2014/main" id="{95996956-47A6-2B47-AF04-0AB434A86225}"/>
              </a:ext>
            </a:extLst>
          </p:cNvPr>
          <p:cNvSpPr/>
          <p:nvPr/>
        </p:nvSpPr>
        <p:spPr>
          <a:xfrm>
            <a:off x="2676525" y="2475015"/>
            <a:ext cx="638175" cy="16719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1525A84-722D-754A-B2D2-544F3D0CA91E}"/>
              </a:ext>
            </a:extLst>
          </p:cNvPr>
          <p:cNvSpPr txBox="1"/>
          <p:nvPr/>
        </p:nvSpPr>
        <p:spPr>
          <a:xfrm>
            <a:off x="1462410" y="1841995"/>
            <a:ext cx="3157146" cy="800219"/>
          </a:xfrm>
          <a:prstGeom prst="rect">
            <a:avLst/>
          </a:prstGeom>
          <a:noFill/>
        </p:spPr>
        <p:txBody>
          <a:bodyPr wrap="none" rtlCol="0">
            <a:spAutoFit/>
          </a:bodyPr>
          <a:lstStyle/>
          <a:p>
            <a:r>
              <a:rPr lang="en-US" sz="2800" b="1" dirty="0"/>
              <a:t>F ((</a:t>
            </a:r>
            <a:r>
              <a:rPr lang="en-US" sz="2800" b="1" dirty="0" err="1"/>
              <a:t>avg_v</a:t>
            </a:r>
            <a:r>
              <a:rPr lang="en-US" sz="2800" b="1" dirty="0"/>
              <a:t> - v[t]) &gt; C)</a:t>
            </a:r>
          </a:p>
          <a:p>
            <a:endParaRPr lang="en-US" dirty="0"/>
          </a:p>
        </p:txBody>
      </p:sp>
    </p:spTree>
    <p:extLst>
      <p:ext uri="{BB962C8B-B14F-4D97-AF65-F5344CB8AC3E}">
        <p14:creationId xmlns:p14="http://schemas.microsoft.com/office/powerpoint/2010/main" val="3964665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Cars Moving Slower Than Average</a:t>
            </a:r>
          </a:p>
        </p:txBody>
      </p:sp>
      <p:pic>
        <p:nvPicPr>
          <p:cNvPr id="7" name="Picture 6">
            <a:extLst>
              <a:ext uri="{FF2B5EF4-FFF2-40B4-BE49-F238E27FC236}">
                <a16:creationId xmlns:a16="http://schemas.microsoft.com/office/drawing/2014/main" id="{C12D0853-622D-324B-A752-CB6EDE2541A2}"/>
              </a:ext>
            </a:extLst>
          </p:cNvPr>
          <p:cNvPicPr>
            <a:picLocks noChangeAspect="1"/>
          </p:cNvPicPr>
          <p:nvPr/>
        </p:nvPicPr>
        <p:blipFill>
          <a:blip r:embed="rId3"/>
          <a:stretch>
            <a:fillRect/>
          </a:stretch>
        </p:blipFill>
        <p:spPr>
          <a:xfrm>
            <a:off x="113571" y="1875392"/>
            <a:ext cx="5842000" cy="4381500"/>
          </a:xfrm>
          <a:prstGeom prst="rect">
            <a:avLst/>
          </a:prstGeom>
        </p:spPr>
      </p:pic>
      <p:sp>
        <p:nvSpPr>
          <p:cNvPr id="12" name="Oval 11">
            <a:extLst>
              <a:ext uri="{FF2B5EF4-FFF2-40B4-BE49-F238E27FC236}">
                <a16:creationId xmlns:a16="http://schemas.microsoft.com/office/drawing/2014/main" id="{B11B5A5B-FDDF-FC45-98AC-21A7011E1156}"/>
              </a:ext>
            </a:extLst>
          </p:cNvPr>
          <p:cNvSpPr/>
          <p:nvPr/>
        </p:nvSpPr>
        <p:spPr>
          <a:xfrm>
            <a:off x="3952875" y="5532437"/>
            <a:ext cx="790575" cy="22066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891BFFC-9F45-DA41-AA5A-3DCB5DF090AA}"/>
              </a:ext>
            </a:extLst>
          </p:cNvPr>
          <p:cNvPicPr>
            <a:picLocks noChangeAspect="1"/>
          </p:cNvPicPr>
          <p:nvPr/>
        </p:nvPicPr>
        <p:blipFill>
          <a:blip r:embed="rId4"/>
          <a:stretch>
            <a:fillRect/>
          </a:stretch>
        </p:blipFill>
        <p:spPr>
          <a:xfrm>
            <a:off x="5955571" y="2319336"/>
            <a:ext cx="5931629" cy="3027861"/>
          </a:xfrm>
          <a:prstGeom prst="rect">
            <a:avLst/>
          </a:prstGeom>
        </p:spPr>
      </p:pic>
      <p:sp>
        <p:nvSpPr>
          <p:cNvPr id="8" name="TextBox 7">
            <a:extLst>
              <a:ext uri="{FF2B5EF4-FFF2-40B4-BE49-F238E27FC236}">
                <a16:creationId xmlns:a16="http://schemas.microsoft.com/office/drawing/2014/main" id="{065605D4-8136-F74A-8EC8-9F05ADE615E3}"/>
              </a:ext>
            </a:extLst>
          </p:cNvPr>
          <p:cNvSpPr txBox="1"/>
          <p:nvPr/>
        </p:nvSpPr>
        <p:spPr>
          <a:xfrm>
            <a:off x="1462410" y="1841995"/>
            <a:ext cx="3144322" cy="800219"/>
          </a:xfrm>
          <a:prstGeom prst="rect">
            <a:avLst/>
          </a:prstGeom>
          <a:noFill/>
        </p:spPr>
        <p:txBody>
          <a:bodyPr wrap="none" rtlCol="0">
            <a:spAutoFit/>
          </a:bodyPr>
          <a:lstStyle/>
          <a:p>
            <a:r>
              <a:rPr lang="en-US" sz="2800" b="1" dirty="0"/>
              <a:t>F ((v[t] – </a:t>
            </a:r>
            <a:r>
              <a:rPr lang="en-US" sz="2800" b="1" dirty="0" err="1"/>
              <a:t>avg_v</a:t>
            </a:r>
            <a:r>
              <a:rPr lang="en-US" sz="2800" b="1" dirty="0"/>
              <a:t>) &gt; C)</a:t>
            </a:r>
          </a:p>
          <a:p>
            <a:endParaRPr lang="en-US" dirty="0"/>
          </a:p>
        </p:txBody>
      </p:sp>
    </p:spTree>
    <p:extLst>
      <p:ext uri="{BB962C8B-B14F-4D97-AF65-F5344CB8AC3E}">
        <p14:creationId xmlns:p14="http://schemas.microsoft.com/office/powerpoint/2010/main" val="3693735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Cars parked in the shoulder</a:t>
            </a:r>
          </a:p>
        </p:txBody>
      </p:sp>
      <p:pic>
        <p:nvPicPr>
          <p:cNvPr id="12" name="Picture 11">
            <a:extLst>
              <a:ext uri="{FF2B5EF4-FFF2-40B4-BE49-F238E27FC236}">
                <a16:creationId xmlns:a16="http://schemas.microsoft.com/office/drawing/2014/main" id="{6DB94D57-A19C-1446-A064-6C90C6D12811}"/>
              </a:ext>
            </a:extLst>
          </p:cNvPr>
          <p:cNvPicPr>
            <a:picLocks noChangeAspect="1"/>
          </p:cNvPicPr>
          <p:nvPr/>
        </p:nvPicPr>
        <p:blipFill>
          <a:blip r:embed="rId3"/>
          <a:stretch>
            <a:fillRect/>
          </a:stretch>
        </p:blipFill>
        <p:spPr>
          <a:xfrm>
            <a:off x="5771234" y="2108200"/>
            <a:ext cx="6164278" cy="3130550"/>
          </a:xfrm>
          <a:prstGeom prst="rect">
            <a:avLst/>
          </a:prstGeom>
        </p:spPr>
      </p:pic>
      <p:pic>
        <p:nvPicPr>
          <p:cNvPr id="14" name="Picture 13">
            <a:extLst>
              <a:ext uri="{FF2B5EF4-FFF2-40B4-BE49-F238E27FC236}">
                <a16:creationId xmlns:a16="http://schemas.microsoft.com/office/drawing/2014/main" id="{18D03F94-324E-2E43-AB7B-AD7F99AA8194}"/>
              </a:ext>
            </a:extLst>
          </p:cNvPr>
          <p:cNvPicPr>
            <a:picLocks noChangeAspect="1"/>
          </p:cNvPicPr>
          <p:nvPr/>
        </p:nvPicPr>
        <p:blipFill>
          <a:blip r:embed="rId4"/>
          <a:stretch>
            <a:fillRect/>
          </a:stretch>
        </p:blipFill>
        <p:spPr>
          <a:xfrm>
            <a:off x="0" y="2108200"/>
            <a:ext cx="5842000" cy="4381500"/>
          </a:xfrm>
          <a:prstGeom prst="rect">
            <a:avLst/>
          </a:prstGeom>
        </p:spPr>
      </p:pic>
      <p:sp>
        <p:nvSpPr>
          <p:cNvPr id="15" name="Oval 14">
            <a:extLst>
              <a:ext uri="{FF2B5EF4-FFF2-40B4-BE49-F238E27FC236}">
                <a16:creationId xmlns:a16="http://schemas.microsoft.com/office/drawing/2014/main" id="{2997BDC4-CDFA-3D45-8ABA-23B1FF5AD2D3}"/>
              </a:ext>
            </a:extLst>
          </p:cNvPr>
          <p:cNvSpPr/>
          <p:nvPr/>
        </p:nvSpPr>
        <p:spPr>
          <a:xfrm>
            <a:off x="2582861" y="2632074"/>
            <a:ext cx="790575" cy="3802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A70EA61-2B18-FB4E-A9C1-59FB16E27D1F}"/>
                  </a:ext>
                </a:extLst>
              </p:cNvPr>
              <p:cNvSpPr txBox="1"/>
              <p:nvPr/>
            </p:nvSpPr>
            <p:spPr>
              <a:xfrm>
                <a:off x="504330" y="1966586"/>
                <a:ext cx="4947636" cy="565476"/>
              </a:xfrm>
              <a:prstGeom prst="rect">
                <a:avLst/>
              </a:prstGeom>
              <a:noFill/>
            </p:spPr>
            <p:txBody>
              <a:bodyPr wrap="none" rtlCol="0">
                <a:spAutoFit/>
              </a:bodyPr>
              <a:lstStyle/>
              <a:p>
                <a:pPr lvl="1"/>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m:t>
                        </m:r>
                        <m:r>
                          <a:rPr lang="en-US" sz="2800" b="1" i="1">
                            <a:latin typeface="Cambria Math" panose="02040503050406030204" pitchFamily="18" charset="0"/>
                          </a:rPr>
                          <m:t>𝟎</m:t>
                        </m:r>
                        <m:r>
                          <a:rPr lang="en-US" sz="2800" b="1" i="1">
                            <a:latin typeface="Cambria Math" panose="02040503050406030204" pitchFamily="18" charset="0"/>
                          </a:rPr>
                          <m:t>, </m:t>
                        </m:r>
                        <m:r>
                          <a:rPr lang="en-US" sz="2800" b="1" i="1">
                            <a:latin typeface="Cambria Math" panose="02040503050406030204" pitchFamily="18" charset="0"/>
                          </a:rPr>
                          <m:t>𝒕𝒂𝒖</m:t>
                        </m:r>
                        <m:r>
                          <a:rPr lang="en-US" sz="2800" b="1" i="1">
                            <a:latin typeface="Cambria Math" panose="02040503050406030204" pitchFamily="18" charset="0"/>
                          </a:rPr>
                          <m:t>]</m:t>
                        </m:r>
                      </m:sub>
                    </m:sSub>
                  </m:oMath>
                </a14:m>
                <a:r>
                  <a:rPr lang="en-US" sz="2800" b="1" dirty="0"/>
                  <a:t>( lane[t] == shoulder )</a:t>
                </a:r>
              </a:p>
            </p:txBody>
          </p:sp>
        </mc:Choice>
        <mc:Fallback xmlns="">
          <p:sp>
            <p:nvSpPr>
              <p:cNvPr id="17" name="TextBox 16">
                <a:extLst>
                  <a:ext uri="{FF2B5EF4-FFF2-40B4-BE49-F238E27FC236}">
                    <a16:creationId xmlns:a16="http://schemas.microsoft.com/office/drawing/2014/main" id="{4A70EA61-2B18-FB4E-A9C1-59FB16E27D1F}"/>
                  </a:ext>
                </a:extLst>
              </p:cNvPr>
              <p:cNvSpPr txBox="1">
                <a:spLocks noRot="1" noChangeAspect="1" noMove="1" noResize="1" noEditPoints="1" noAdjustHandles="1" noChangeArrowheads="1" noChangeShapeType="1" noTextEdit="1"/>
              </p:cNvSpPr>
              <p:nvPr/>
            </p:nvSpPr>
            <p:spPr>
              <a:xfrm>
                <a:off x="504330" y="1966586"/>
                <a:ext cx="4947636" cy="565476"/>
              </a:xfrm>
              <a:prstGeom prst="rect">
                <a:avLst/>
              </a:prstGeom>
              <a:blipFill>
                <a:blip r:embed="rId5"/>
                <a:stretch>
                  <a:fillRect t="-8889" r="-1538" b="-22222"/>
                </a:stretch>
              </a:blipFill>
            </p:spPr>
            <p:txBody>
              <a:bodyPr/>
              <a:lstStyle/>
              <a:p>
                <a:r>
                  <a:rPr lang="en-US">
                    <a:noFill/>
                  </a:rPr>
                  <a:t> </a:t>
                </a:r>
              </a:p>
            </p:txBody>
          </p:sp>
        </mc:Fallback>
      </mc:AlternateContent>
    </p:spTree>
    <p:extLst>
      <p:ext uri="{BB962C8B-B14F-4D97-AF65-F5344CB8AC3E}">
        <p14:creationId xmlns:p14="http://schemas.microsoft.com/office/powerpoint/2010/main" val="3789866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Cars parked in the shoulder</a:t>
            </a:r>
          </a:p>
        </p:txBody>
      </p:sp>
      <p:pic>
        <p:nvPicPr>
          <p:cNvPr id="4" name="Picture 3">
            <a:extLst>
              <a:ext uri="{FF2B5EF4-FFF2-40B4-BE49-F238E27FC236}">
                <a16:creationId xmlns:a16="http://schemas.microsoft.com/office/drawing/2014/main" id="{853D5B40-586E-3442-90B1-4DFABAC9957E}"/>
              </a:ext>
            </a:extLst>
          </p:cNvPr>
          <p:cNvPicPr>
            <a:picLocks noChangeAspect="1"/>
          </p:cNvPicPr>
          <p:nvPr/>
        </p:nvPicPr>
        <p:blipFill>
          <a:blip r:embed="rId3"/>
          <a:stretch>
            <a:fillRect/>
          </a:stretch>
        </p:blipFill>
        <p:spPr>
          <a:xfrm>
            <a:off x="5842000" y="2292350"/>
            <a:ext cx="6033281" cy="3079750"/>
          </a:xfrm>
          <a:prstGeom prst="rect">
            <a:avLst/>
          </a:prstGeom>
        </p:spPr>
      </p:pic>
      <p:pic>
        <p:nvPicPr>
          <p:cNvPr id="6" name="Picture 5">
            <a:extLst>
              <a:ext uri="{FF2B5EF4-FFF2-40B4-BE49-F238E27FC236}">
                <a16:creationId xmlns:a16="http://schemas.microsoft.com/office/drawing/2014/main" id="{FC5DB054-7C51-644B-BD8B-310F521A5344}"/>
              </a:ext>
            </a:extLst>
          </p:cNvPr>
          <p:cNvPicPr>
            <a:picLocks noChangeAspect="1"/>
          </p:cNvPicPr>
          <p:nvPr/>
        </p:nvPicPr>
        <p:blipFill>
          <a:blip r:embed="rId4"/>
          <a:stretch>
            <a:fillRect/>
          </a:stretch>
        </p:blipFill>
        <p:spPr>
          <a:xfrm>
            <a:off x="0" y="2038350"/>
            <a:ext cx="5842000" cy="4381500"/>
          </a:xfrm>
          <a:prstGeom prst="rect">
            <a:avLst/>
          </a:prstGeom>
        </p:spPr>
      </p:pic>
      <p:sp>
        <p:nvSpPr>
          <p:cNvPr id="10" name="Oval 9">
            <a:extLst>
              <a:ext uri="{FF2B5EF4-FFF2-40B4-BE49-F238E27FC236}">
                <a16:creationId xmlns:a16="http://schemas.microsoft.com/office/drawing/2014/main" id="{74A1A212-04B2-A04F-BA49-1B8408C05A79}"/>
              </a:ext>
            </a:extLst>
          </p:cNvPr>
          <p:cNvSpPr/>
          <p:nvPr/>
        </p:nvSpPr>
        <p:spPr>
          <a:xfrm>
            <a:off x="2373311" y="2555874"/>
            <a:ext cx="790575" cy="3802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0F16C-6D99-4F43-ACF1-6E6B0407481B}"/>
                  </a:ext>
                </a:extLst>
              </p:cNvPr>
              <p:cNvSpPr txBox="1"/>
              <p:nvPr/>
            </p:nvSpPr>
            <p:spPr>
              <a:xfrm>
                <a:off x="504330" y="1966586"/>
                <a:ext cx="4947636" cy="565476"/>
              </a:xfrm>
              <a:prstGeom prst="rect">
                <a:avLst/>
              </a:prstGeom>
              <a:noFill/>
            </p:spPr>
            <p:txBody>
              <a:bodyPr wrap="none" rtlCol="0">
                <a:spAutoFit/>
              </a:bodyPr>
              <a:lstStyle/>
              <a:p>
                <a:pPr lvl="1"/>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m:t>
                        </m:r>
                        <m:r>
                          <a:rPr lang="en-US" sz="2800" b="1" i="1">
                            <a:latin typeface="Cambria Math" panose="02040503050406030204" pitchFamily="18" charset="0"/>
                          </a:rPr>
                          <m:t>𝟎</m:t>
                        </m:r>
                        <m:r>
                          <a:rPr lang="en-US" sz="2800" b="1" i="1">
                            <a:latin typeface="Cambria Math" panose="02040503050406030204" pitchFamily="18" charset="0"/>
                          </a:rPr>
                          <m:t>, </m:t>
                        </m:r>
                        <m:r>
                          <a:rPr lang="en-US" sz="2800" b="1" i="1">
                            <a:latin typeface="Cambria Math" panose="02040503050406030204" pitchFamily="18" charset="0"/>
                          </a:rPr>
                          <m:t>𝒕𝒂𝒖</m:t>
                        </m:r>
                        <m:r>
                          <a:rPr lang="en-US" sz="2800" b="1" i="1">
                            <a:latin typeface="Cambria Math" panose="02040503050406030204" pitchFamily="18" charset="0"/>
                          </a:rPr>
                          <m:t>]</m:t>
                        </m:r>
                      </m:sub>
                    </m:sSub>
                  </m:oMath>
                </a14:m>
                <a:r>
                  <a:rPr lang="en-US" sz="2800" b="1" dirty="0"/>
                  <a:t>( lane[t] == shoulder )</a:t>
                </a:r>
              </a:p>
            </p:txBody>
          </p:sp>
        </mc:Choice>
        <mc:Fallback xmlns="">
          <p:sp>
            <p:nvSpPr>
              <p:cNvPr id="11" name="TextBox 10">
                <a:extLst>
                  <a:ext uri="{FF2B5EF4-FFF2-40B4-BE49-F238E27FC236}">
                    <a16:creationId xmlns:a16="http://schemas.microsoft.com/office/drawing/2014/main" id="{E960F16C-6D99-4F43-ACF1-6E6B0407481B}"/>
                  </a:ext>
                </a:extLst>
              </p:cNvPr>
              <p:cNvSpPr txBox="1">
                <a:spLocks noRot="1" noChangeAspect="1" noMove="1" noResize="1" noEditPoints="1" noAdjustHandles="1" noChangeArrowheads="1" noChangeShapeType="1" noTextEdit="1"/>
              </p:cNvSpPr>
              <p:nvPr/>
            </p:nvSpPr>
            <p:spPr>
              <a:xfrm>
                <a:off x="504330" y="1966586"/>
                <a:ext cx="4947636" cy="565476"/>
              </a:xfrm>
              <a:prstGeom prst="rect">
                <a:avLst/>
              </a:prstGeom>
              <a:blipFill>
                <a:blip r:embed="rId5"/>
                <a:stretch>
                  <a:fillRect t="-8889" r="-1538" b="-22222"/>
                </a:stretch>
              </a:blipFill>
            </p:spPr>
            <p:txBody>
              <a:bodyPr/>
              <a:lstStyle/>
              <a:p>
                <a:r>
                  <a:rPr lang="en-US">
                    <a:noFill/>
                  </a:rPr>
                  <a:t> </a:t>
                </a:r>
              </a:p>
            </p:txBody>
          </p:sp>
        </mc:Fallback>
      </mc:AlternateContent>
    </p:spTree>
    <p:extLst>
      <p:ext uri="{BB962C8B-B14F-4D97-AF65-F5344CB8AC3E}">
        <p14:creationId xmlns:p14="http://schemas.microsoft.com/office/powerpoint/2010/main" val="3521676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Cars parked in the shoulder</a:t>
            </a:r>
          </a:p>
        </p:txBody>
      </p:sp>
      <p:pic>
        <p:nvPicPr>
          <p:cNvPr id="6" name="Picture 5">
            <a:extLst>
              <a:ext uri="{FF2B5EF4-FFF2-40B4-BE49-F238E27FC236}">
                <a16:creationId xmlns:a16="http://schemas.microsoft.com/office/drawing/2014/main" id="{05B26240-A044-414B-A279-F2751B5BF0F0}"/>
              </a:ext>
            </a:extLst>
          </p:cNvPr>
          <p:cNvPicPr>
            <a:picLocks noChangeAspect="1"/>
          </p:cNvPicPr>
          <p:nvPr/>
        </p:nvPicPr>
        <p:blipFill>
          <a:blip r:embed="rId3"/>
          <a:stretch>
            <a:fillRect/>
          </a:stretch>
        </p:blipFill>
        <p:spPr>
          <a:xfrm>
            <a:off x="5708650" y="2152650"/>
            <a:ext cx="6096000" cy="3124200"/>
          </a:xfrm>
          <a:prstGeom prst="rect">
            <a:avLst/>
          </a:prstGeom>
        </p:spPr>
      </p:pic>
      <p:pic>
        <p:nvPicPr>
          <p:cNvPr id="5" name="Picture 4">
            <a:extLst>
              <a:ext uri="{FF2B5EF4-FFF2-40B4-BE49-F238E27FC236}">
                <a16:creationId xmlns:a16="http://schemas.microsoft.com/office/drawing/2014/main" id="{39A7CD2F-7CB0-B64C-B1BC-50019036C6E3}"/>
              </a:ext>
            </a:extLst>
          </p:cNvPr>
          <p:cNvPicPr>
            <a:picLocks noChangeAspect="1"/>
          </p:cNvPicPr>
          <p:nvPr/>
        </p:nvPicPr>
        <p:blipFill>
          <a:blip r:embed="rId4"/>
          <a:stretch>
            <a:fillRect/>
          </a:stretch>
        </p:blipFill>
        <p:spPr>
          <a:xfrm>
            <a:off x="133350" y="2042786"/>
            <a:ext cx="5842000" cy="4381500"/>
          </a:xfrm>
          <a:prstGeom prst="rect">
            <a:avLst/>
          </a:prstGeom>
        </p:spPr>
      </p:pic>
      <p:sp>
        <p:nvSpPr>
          <p:cNvPr id="7" name="Oval 6">
            <a:extLst>
              <a:ext uri="{FF2B5EF4-FFF2-40B4-BE49-F238E27FC236}">
                <a16:creationId xmlns:a16="http://schemas.microsoft.com/office/drawing/2014/main" id="{F9C56769-DE44-EE4F-A58F-58D1DD318FCA}"/>
              </a:ext>
            </a:extLst>
          </p:cNvPr>
          <p:cNvSpPr/>
          <p:nvPr/>
        </p:nvSpPr>
        <p:spPr>
          <a:xfrm>
            <a:off x="4487861" y="4563735"/>
            <a:ext cx="790575" cy="3802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12343D5-BB3A-894A-BCEB-6B86B9650820}"/>
                  </a:ext>
                </a:extLst>
              </p:cNvPr>
              <p:cNvSpPr txBox="1"/>
              <p:nvPr/>
            </p:nvSpPr>
            <p:spPr>
              <a:xfrm>
                <a:off x="504330" y="1966586"/>
                <a:ext cx="4947636" cy="565476"/>
              </a:xfrm>
              <a:prstGeom prst="rect">
                <a:avLst/>
              </a:prstGeom>
              <a:noFill/>
            </p:spPr>
            <p:txBody>
              <a:bodyPr wrap="none" rtlCol="0">
                <a:spAutoFit/>
              </a:bodyPr>
              <a:lstStyle/>
              <a:p>
                <a:pPr lvl="1"/>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m:t>
                        </m:r>
                        <m:r>
                          <a:rPr lang="en-US" sz="2800" b="1" i="1">
                            <a:latin typeface="Cambria Math" panose="02040503050406030204" pitchFamily="18" charset="0"/>
                          </a:rPr>
                          <m:t>𝟎</m:t>
                        </m:r>
                        <m:r>
                          <a:rPr lang="en-US" sz="2800" b="1" i="1">
                            <a:latin typeface="Cambria Math" panose="02040503050406030204" pitchFamily="18" charset="0"/>
                          </a:rPr>
                          <m:t>, </m:t>
                        </m:r>
                        <m:r>
                          <a:rPr lang="en-US" sz="2800" b="1" i="1">
                            <a:latin typeface="Cambria Math" panose="02040503050406030204" pitchFamily="18" charset="0"/>
                          </a:rPr>
                          <m:t>𝒕𝒂𝒖</m:t>
                        </m:r>
                        <m:r>
                          <a:rPr lang="en-US" sz="2800" b="1" i="1">
                            <a:latin typeface="Cambria Math" panose="02040503050406030204" pitchFamily="18" charset="0"/>
                          </a:rPr>
                          <m:t>]</m:t>
                        </m:r>
                      </m:sub>
                    </m:sSub>
                  </m:oMath>
                </a14:m>
                <a:r>
                  <a:rPr lang="en-US" sz="2800" b="1" dirty="0"/>
                  <a:t>( lane[t] == shoulder )</a:t>
                </a:r>
              </a:p>
            </p:txBody>
          </p:sp>
        </mc:Choice>
        <mc:Fallback xmlns="">
          <p:sp>
            <p:nvSpPr>
              <p:cNvPr id="8" name="TextBox 7">
                <a:extLst>
                  <a:ext uri="{FF2B5EF4-FFF2-40B4-BE49-F238E27FC236}">
                    <a16:creationId xmlns:a16="http://schemas.microsoft.com/office/drawing/2014/main" id="{F12343D5-BB3A-894A-BCEB-6B86B9650820}"/>
                  </a:ext>
                </a:extLst>
              </p:cNvPr>
              <p:cNvSpPr txBox="1">
                <a:spLocks noRot="1" noChangeAspect="1" noMove="1" noResize="1" noEditPoints="1" noAdjustHandles="1" noChangeArrowheads="1" noChangeShapeType="1" noTextEdit="1"/>
              </p:cNvSpPr>
              <p:nvPr/>
            </p:nvSpPr>
            <p:spPr>
              <a:xfrm>
                <a:off x="504330" y="1966586"/>
                <a:ext cx="4947636" cy="565476"/>
              </a:xfrm>
              <a:prstGeom prst="rect">
                <a:avLst/>
              </a:prstGeom>
              <a:blipFill>
                <a:blip r:embed="rId5"/>
                <a:stretch>
                  <a:fillRect t="-8889" r="-1538" b="-22222"/>
                </a:stretch>
              </a:blipFill>
            </p:spPr>
            <p:txBody>
              <a:bodyPr/>
              <a:lstStyle/>
              <a:p>
                <a:r>
                  <a:rPr lang="en-US">
                    <a:noFill/>
                  </a:rPr>
                  <a:t> </a:t>
                </a:r>
              </a:p>
            </p:txBody>
          </p:sp>
        </mc:Fallback>
      </mc:AlternateContent>
    </p:spTree>
    <p:extLst>
      <p:ext uri="{BB962C8B-B14F-4D97-AF65-F5344CB8AC3E}">
        <p14:creationId xmlns:p14="http://schemas.microsoft.com/office/powerpoint/2010/main" val="422623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False Positives</a:t>
            </a:r>
          </a:p>
        </p:txBody>
      </p:sp>
      <p:pic>
        <p:nvPicPr>
          <p:cNvPr id="6" name="Picture 5">
            <a:extLst>
              <a:ext uri="{FF2B5EF4-FFF2-40B4-BE49-F238E27FC236}">
                <a16:creationId xmlns:a16="http://schemas.microsoft.com/office/drawing/2014/main" id="{8FAE3550-BDF8-A846-877E-067BC1928421}"/>
              </a:ext>
            </a:extLst>
          </p:cNvPr>
          <p:cNvPicPr>
            <a:picLocks noChangeAspect="1"/>
          </p:cNvPicPr>
          <p:nvPr/>
        </p:nvPicPr>
        <p:blipFill>
          <a:blip r:embed="rId3"/>
          <a:stretch>
            <a:fillRect/>
          </a:stretch>
        </p:blipFill>
        <p:spPr>
          <a:xfrm>
            <a:off x="0" y="2019300"/>
            <a:ext cx="5842000" cy="4381500"/>
          </a:xfrm>
          <a:prstGeom prst="rect">
            <a:avLst/>
          </a:prstGeom>
        </p:spPr>
      </p:pic>
      <p:pic>
        <p:nvPicPr>
          <p:cNvPr id="4" name="Picture 3">
            <a:extLst>
              <a:ext uri="{FF2B5EF4-FFF2-40B4-BE49-F238E27FC236}">
                <a16:creationId xmlns:a16="http://schemas.microsoft.com/office/drawing/2014/main" id="{8C387D36-45DC-8E47-96F4-8A4C0BEF117A}"/>
              </a:ext>
            </a:extLst>
          </p:cNvPr>
          <p:cNvPicPr>
            <a:picLocks noChangeAspect="1"/>
          </p:cNvPicPr>
          <p:nvPr/>
        </p:nvPicPr>
        <p:blipFill>
          <a:blip r:embed="rId4"/>
          <a:stretch>
            <a:fillRect/>
          </a:stretch>
        </p:blipFill>
        <p:spPr>
          <a:xfrm>
            <a:off x="5721350" y="2228612"/>
            <a:ext cx="5753100" cy="2948464"/>
          </a:xfrm>
          <a:prstGeom prst="rect">
            <a:avLst/>
          </a:prstGeom>
        </p:spPr>
      </p:pic>
      <p:sp>
        <p:nvSpPr>
          <p:cNvPr id="10" name="Oval 9">
            <a:extLst>
              <a:ext uri="{FF2B5EF4-FFF2-40B4-BE49-F238E27FC236}">
                <a16:creationId xmlns:a16="http://schemas.microsoft.com/office/drawing/2014/main" id="{637D6BAB-6E43-CF4D-A903-D7180103A775}"/>
              </a:ext>
            </a:extLst>
          </p:cNvPr>
          <p:cNvSpPr/>
          <p:nvPr/>
        </p:nvSpPr>
        <p:spPr>
          <a:xfrm>
            <a:off x="2921001" y="2533809"/>
            <a:ext cx="469900" cy="323691"/>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582209-F450-9842-9C0F-F0708EBDE097}"/>
                  </a:ext>
                </a:extLst>
              </p:cNvPr>
              <p:cNvSpPr txBox="1"/>
              <p:nvPr/>
            </p:nvSpPr>
            <p:spPr>
              <a:xfrm>
                <a:off x="504330" y="1966586"/>
                <a:ext cx="4947636" cy="565476"/>
              </a:xfrm>
              <a:prstGeom prst="rect">
                <a:avLst/>
              </a:prstGeom>
              <a:noFill/>
            </p:spPr>
            <p:txBody>
              <a:bodyPr wrap="none" rtlCol="0">
                <a:spAutoFit/>
              </a:bodyPr>
              <a:lstStyle/>
              <a:p>
                <a:pPr lvl="1"/>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m:t>
                        </m:r>
                        <m:r>
                          <a:rPr lang="en-US" sz="2800" b="1" i="1">
                            <a:latin typeface="Cambria Math" panose="02040503050406030204" pitchFamily="18" charset="0"/>
                          </a:rPr>
                          <m:t>𝟎</m:t>
                        </m:r>
                        <m:r>
                          <a:rPr lang="en-US" sz="2800" b="1" i="1">
                            <a:latin typeface="Cambria Math" panose="02040503050406030204" pitchFamily="18" charset="0"/>
                          </a:rPr>
                          <m:t>, </m:t>
                        </m:r>
                        <m:r>
                          <a:rPr lang="en-US" sz="2800" b="1" i="1">
                            <a:latin typeface="Cambria Math" panose="02040503050406030204" pitchFamily="18" charset="0"/>
                          </a:rPr>
                          <m:t>𝒕𝒂𝒖</m:t>
                        </m:r>
                        <m:r>
                          <a:rPr lang="en-US" sz="2800" b="1" i="1">
                            <a:latin typeface="Cambria Math" panose="02040503050406030204" pitchFamily="18" charset="0"/>
                          </a:rPr>
                          <m:t>]</m:t>
                        </m:r>
                      </m:sub>
                    </m:sSub>
                  </m:oMath>
                </a14:m>
                <a:r>
                  <a:rPr lang="en-US" sz="2800" b="1" dirty="0"/>
                  <a:t>( lane[t] == shoulder )</a:t>
                </a:r>
              </a:p>
            </p:txBody>
          </p:sp>
        </mc:Choice>
        <mc:Fallback xmlns="">
          <p:sp>
            <p:nvSpPr>
              <p:cNvPr id="12" name="TextBox 11">
                <a:extLst>
                  <a:ext uri="{FF2B5EF4-FFF2-40B4-BE49-F238E27FC236}">
                    <a16:creationId xmlns:a16="http://schemas.microsoft.com/office/drawing/2014/main" id="{B4582209-F450-9842-9C0F-F0708EBDE097}"/>
                  </a:ext>
                </a:extLst>
              </p:cNvPr>
              <p:cNvSpPr txBox="1">
                <a:spLocks noRot="1" noChangeAspect="1" noMove="1" noResize="1" noEditPoints="1" noAdjustHandles="1" noChangeArrowheads="1" noChangeShapeType="1" noTextEdit="1"/>
              </p:cNvSpPr>
              <p:nvPr/>
            </p:nvSpPr>
            <p:spPr>
              <a:xfrm>
                <a:off x="504330" y="1966586"/>
                <a:ext cx="4947636" cy="565476"/>
              </a:xfrm>
              <a:prstGeom prst="rect">
                <a:avLst/>
              </a:prstGeom>
              <a:blipFill>
                <a:blip r:embed="rId5"/>
                <a:stretch>
                  <a:fillRect t="-8889" r="-1538" b="-22222"/>
                </a:stretch>
              </a:blipFill>
            </p:spPr>
            <p:txBody>
              <a:bodyPr/>
              <a:lstStyle/>
              <a:p>
                <a:r>
                  <a:rPr lang="en-US">
                    <a:noFill/>
                  </a:rPr>
                  <a:t> </a:t>
                </a:r>
              </a:p>
            </p:txBody>
          </p:sp>
        </mc:Fallback>
      </mc:AlternateContent>
    </p:spTree>
    <p:extLst>
      <p:ext uri="{BB962C8B-B14F-4D97-AF65-F5344CB8AC3E}">
        <p14:creationId xmlns:p14="http://schemas.microsoft.com/office/powerpoint/2010/main" val="2988255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2CDA-C3AC-8643-9308-D15B4FF45E11}"/>
              </a:ext>
            </a:extLst>
          </p:cNvPr>
          <p:cNvSpPr>
            <a:spLocks noGrp="1"/>
          </p:cNvSpPr>
          <p:nvPr>
            <p:ph type="ctrTitle"/>
          </p:nvPr>
        </p:nvSpPr>
        <p:spPr/>
        <p:txBody>
          <a:bodyPr>
            <a:normAutofit/>
          </a:bodyPr>
          <a:lstStyle/>
          <a:p>
            <a:r>
              <a:rPr lang="en-US" dirty="0"/>
              <a:t>Background</a:t>
            </a:r>
          </a:p>
        </p:txBody>
      </p:sp>
      <p:sp>
        <p:nvSpPr>
          <p:cNvPr id="3" name="Subtitle 2">
            <a:extLst>
              <a:ext uri="{FF2B5EF4-FFF2-40B4-BE49-F238E27FC236}">
                <a16:creationId xmlns:a16="http://schemas.microsoft.com/office/drawing/2014/main" id="{A797F726-1982-0B44-BB31-422C18C0B39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17321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False Positives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582209-F450-9842-9C0F-F0708EBDE097}"/>
                  </a:ext>
                </a:extLst>
              </p:cNvPr>
              <p:cNvSpPr txBox="1"/>
              <p:nvPr/>
            </p:nvSpPr>
            <p:spPr>
              <a:xfrm>
                <a:off x="-313543" y="1992943"/>
                <a:ext cx="7408888" cy="565476"/>
              </a:xfrm>
              <a:prstGeom prst="rect">
                <a:avLst/>
              </a:prstGeom>
              <a:noFill/>
            </p:spPr>
            <p:txBody>
              <a:bodyPr wrap="none" rtlCol="0">
                <a:spAutoFit/>
              </a:bodyPr>
              <a:lstStyle/>
              <a:p>
                <a:pPr lvl="1"/>
                <a:r>
                  <a:rPr lang="en-US" sz="2800" b="1" dirty="0"/>
                  <a:t>G ( velocity(t) &gt; </a:t>
                </a:r>
                <a14:m>
                  <m:oMath xmlns:m="http://schemas.openxmlformats.org/officeDocument/2006/math">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𝜺</m:t>
                        </m:r>
                      </m:e>
                      <m:sub>
                        <m:r>
                          <a:rPr lang="en-US" sz="2800" b="1" i="1">
                            <a:latin typeface="Cambria Math" panose="02040503050406030204" pitchFamily="18" charset="0"/>
                            <a:ea typeface="Cambria Math" panose="02040503050406030204" pitchFamily="18" charset="0"/>
                          </a:rPr>
                          <m:t>𝟏</m:t>
                        </m:r>
                      </m:sub>
                    </m:sSub>
                  </m:oMath>
                </a14:m>
                <a:r>
                  <a:rPr lang="en-US" sz="2800" b="1" dirty="0"/>
                  <a:t>=&gt;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panose="02040503050406030204" pitchFamily="18" charset="0"/>
                          </a:rPr>
                          <m:t>𝑭</m:t>
                        </m:r>
                      </m:e>
                      <m:sub>
                        <m:r>
                          <a:rPr lang="en-US" sz="2800" b="1" i="1">
                            <a:latin typeface="Cambria Math" panose="02040503050406030204" pitchFamily="18" charset="0"/>
                          </a:rPr>
                          <m:t>[</m:t>
                        </m:r>
                        <m:r>
                          <a:rPr lang="en-US" sz="2800" b="1" i="1">
                            <a:latin typeface="Cambria Math" panose="02040503050406030204" pitchFamily="18" charset="0"/>
                          </a:rPr>
                          <m:t>𝟎</m:t>
                        </m:r>
                        <m:r>
                          <a:rPr lang="en-US" sz="2800" b="1" i="1">
                            <a:latin typeface="Cambria Math" panose="02040503050406030204" pitchFamily="18" charset="0"/>
                          </a:rPr>
                          <m:t>, </m:t>
                        </m:r>
                        <m:r>
                          <a:rPr lang="en-US" sz="2800" b="1" i="1">
                            <a:latin typeface="Cambria Math" panose="02040503050406030204" pitchFamily="18" charset="0"/>
                          </a:rPr>
                          <m:t>𝟎</m:t>
                        </m:r>
                        <m:r>
                          <a:rPr lang="en-US" sz="2800" b="1" i="1">
                            <a:latin typeface="Cambria Math" panose="02040503050406030204" pitchFamily="18" charset="0"/>
                          </a:rPr>
                          <m:t>.</m:t>
                        </m:r>
                        <m:r>
                          <a:rPr lang="en-US" sz="2800" b="1" i="1">
                            <a:latin typeface="Cambria Math" panose="02040503050406030204" pitchFamily="18" charset="0"/>
                          </a:rPr>
                          <m:t>𝟓</m:t>
                        </m:r>
                        <m:r>
                          <a:rPr lang="en-US" sz="2800" b="1" i="1">
                            <a:latin typeface="Cambria Math" panose="02040503050406030204" pitchFamily="18" charset="0"/>
                          </a:rPr>
                          <m:t>]</m:t>
                        </m:r>
                      </m:sub>
                    </m:sSub>
                  </m:oMath>
                </a14:m>
                <a:r>
                  <a:rPr lang="en-US" sz="2800" b="1" dirty="0"/>
                  <a:t>( velocity(t) &lt; </a:t>
                </a:r>
                <a14:m>
                  <m:oMath xmlns:m="http://schemas.openxmlformats.org/officeDocument/2006/math">
                    <m:sSub>
                      <m:sSubPr>
                        <m:ctrlPr>
                          <a:rPr lang="en-US" sz="2800" b="1" i="1">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ea typeface="Cambria Math" panose="02040503050406030204" pitchFamily="18" charset="0"/>
                          </a:rPr>
                          <m:t>𝜺</m:t>
                        </m:r>
                      </m:e>
                      <m:sub>
                        <m:r>
                          <a:rPr lang="en-US" sz="2800" b="1" i="1">
                            <a:latin typeface="Cambria Math" panose="02040503050406030204" pitchFamily="18" charset="0"/>
                            <a:ea typeface="Cambria Math" panose="02040503050406030204" pitchFamily="18" charset="0"/>
                          </a:rPr>
                          <m:t>𝟐</m:t>
                        </m:r>
                      </m:sub>
                    </m:sSub>
                  </m:oMath>
                </a14:m>
                <a:r>
                  <a:rPr lang="en-US" sz="2800" b="1" dirty="0"/>
                  <a:t> )</a:t>
                </a:r>
              </a:p>
            </p:txBody>
          </p:sp>
        </mc:Choice>
        <mc:Fallback xmlns="">
          <p:sp>
            <p:nvSpPr>
              <p:cNvPr id="12" name="TextBox 11">
                <a:extLst>
                  <a:ext uri="{FF2B5EF4-FFF2-40B4-BE49-F238E27FC236}">
                    <a16:creationId xmlns:a16="http://schemas.microsoft.com/office/drawing/2014/main" id="{B4582209-F450-9842-9C0F-F0708EBDE097}"/>
                  </a:ext>
                </a:extLst>
              </p:cNvPr>
              <p:cNvSpPr txBox="1">
                <a:spLocks noRot="1" noChangeAspect="1" noMove="1" noResize="1" noEditPoints="1" noAdjustHandles="1" noChangeArrowheads="1" noChangeShapeType="1" noTextEdit="1"/>
              </p:cNvSpPr>
              <p:nvPr/>
            </p:nvSpPr>
            <p:spPr>
              <a:xfrm>
                <a:off x="-313543" y="1992943"/>
                <a:ext cx="7408888" cy="565476"/>
              </a:xfrm>
              <a:prstGeom prst="rect">
                <a:avLst/>
              </a:prstGeom>
              <a:blipFill>
                <a:blip r:embed="rId3"/>
                <a:stretch>
                  <a:fillRect t="-8889" r="-685" b="-2222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6F44797-4540-524D-AA6D-2DB0E176A112}"/>
              </a:ext>
            </a:extLst>
          </p:cNvPr>
          <p:cNvPicPr>
            <a:picLocks noChangeAspect="1"/>
          </p:cNvPicPr>
          <p:nvPr/>
        </p:nvPicPr>
        <p:blipFill>
          <a:blip r:embed="rId4"/>
          <a:stretch>
            <a:fillRect/>
          </a:stretch>
        </p:blipFill>
        <p:spPr>
          <a:xfrm>
            <a:off x="5589308" y="2704306"/>
            <a:ext cx="6347385" cy="3240088"/>
          </a:xfrm>
          <a:prstGeom prst="rect">
            <a:avLst/>
          </a:prstGeom>
        </p:spPr>
      </p:pic>
      <p:pic>
        <p:nvPicPr>
          <p:cNvPr id="8" name="Picture 7">
            <a:extLst>
              <a:ext uri="{FF2B5EF4-FFF2-40B4-BE49-F238E27FC236}">
                <a16:creationId xmlns:a16="http://schemas.microsoft.com/office/drawing/2014/main" id="{09C98C54-A9DA-ED44-9D50-8C66EF21A68D}"/>
              </a:ext>
            </a:extLst>
          </p:cNvPr>
          <p:cNvPicPr>
            <a:picLocks noChangeAspect="1"/>
          </p:cNvPicPr>
          <p:nvPr/>
        </p:nvPicPr>
        <p:blipFill>
          <a:blip r:embed="rId5"/>
          <a:stretch>
            <a:fillRect/>
          </a:stretch>
        </p:blipFill>
        <p:spPr>
          <a:xfrm>
            <a:off x="165101" y="2704306"/>
            <a:ext cx="5290858" cy="3638298"/>
          </a:xfrm>
          <a:prstGeom prst="rect">
            <a:avLst/>
          </a:prstGeom>
        </p:spPr>
      </p:pic>
      <p:sp>
        <p:nvSpPr>
          <p:cNvPr id="11" name="Oval 10">
            <a:extLst>
              <a:ext uri="{FF2B5EF4-FFF2-40B4-BE49-F238E27FC236}">
                <a16:creationId xmlns:a16="http://schemas.microsoft.com/office/drawing/2014/main" id="{44B051FF-03BD-8346-8085-D560761F7D83}"/>
              </a:ext>
            </a:extLst>
          </p:cNvPr>
          <p:cNvSpPr/>
          <p:nvPr/>
        </p:nvSpPr>
        <p:spPr>
          <a:xfrm>
            <a:off x="4140201" y="4629150"/>
            <a:ext cx="431799" cy="3048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2060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False Positives</a:t>
            </a:r>
          </a:p>
        </p:txBody>
      </p:sp>
      <p:pic>
        <p:nvPicPr>
          <p:cNvPr id="4" name="Picture 3">
            <a:extLst>
              <a:ext uri="{FF2B5EF4-FFF2-40B4-BE49-F238E27FC236}">
                <a16:creationId xmlns:a16="http://schemas.microsoft.com/office/drawing/2014/main" id="{F21E79A9-BE7B-C04A-AD97-E2ADBEA89F58}"/>
              </a:ext>
            </a:extLst>
          </p:cNvPr>
          <p:cNvPicPr>
            <a:picLocks noChangeAspect="1"/>
          </p:cNvPicPr>
          <p:nvPr/>
        </p:nvPicPr>
        <p:blipFill>
          <a:blip r:embed="rId3"/>
          <a:stretch>
            <a:fillRect/>
          </a:stretch>
        </p:blipFill>
        <p:spPr>
          <a:xfrm>
            <a:off x="5670550" y="1961357"/>
            <a:ext cx="6502881" cy="3319462"/>
          </a:xfrm>
          <a:prstGeom prst="rect">
            <a:avLst/>
          </a:prstGeom>
        </p:spPr>
      </p:pic>
      <p:pic>
        <p:nvPicPr>
          <p:cNvPr id="6" name="Picture 5">
            <a:extLst>
              <a:ext uri="{FF2B5EF4-FFF2-40B4-BE49-F238E27FC236}">
                <a16:creationId xmlns:a16="http://schemas.microsoft.com/office/drawing/2014/main" id="{7CF6B9BD-D3D0-1D44-B744-BDD6DA27AD18}"/>
              </a:ext>
            </a:extLst>
          </p:cNvPr>
          <p:cNvPicPr>
            <a:picLocks noChangeAspect="1"/>
          </p:cNvPicPr>
          <p:nvPr/>
        </p:nvPicPr>
        <p:blipFill>
          <a:blip r:embed="rId4"/>
          <a:stretch>
            <a:fillRect/>
          </a:stretch>
        </p:blipFill>
        <p:spPr>
          <a:xfrm>
            <a:off x="0" y="1961357"/>
            <a:ext cx="5842000" cy="4381500"/>
          </a:xfrm>
          <a:prstGeom prst="rect">
            <a:avLst/>
          </a:prstGeom>
        </p:spPr>
      </p:pic>
      <p:sp>
        <p:nvSpPr>
          <p:cNvPr id="10" name="Oval 9">
            <a:extLst>
              <a:ext uri="{FF2B5EF4-FFF2-40B4-BE49-F238E27FC236}">
                <a16:creationId xmlns:a16="http://schemas.microsoft.com/office/drawing/2014/main" id="{60356706-A785-9E40-8F4D-6DC21E6DDC43}"/>
              </a:ext>
            </a:extLst>
          </p:cNvPr>
          <p:cNvSpPr/>
          <p:nvPr/>
        </p:nvSpPr>
        <p:spPr>
          <a:xfrm>
            <a:off x="2130425" y="5263356"/>
            <a:ext cx="790575" cy="38020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5D973A3-44F8-0442-A901-71C822E755C5}"/>
              </a:ext>
            </a:extLst>
          </p:cNvPr>
          <p:cNvSpPr txBox="1"/>
          <p:nvPr/>
        </p:nvSpPr>
        <p:spPr>
          <a:xfrm>
            <a:off x="1462410" y="1841995"/>
            <a:ext cx="3157146" cy="800219"/>
          </a:xfrm>
          <a:prstGeom prst="rect">
            <a:avLst/>
          </a:prstGeom>
          <a:noFill/>
        </p:spPr>
        <p:txBody>
          <a:bodyPr wrap="none" rtlCol="0">
            <a:spAutoFit/>
          </a:bodyPr>
          <a:lstStyle/>
          <a:p>
            <a:r>
              <a:rPr lang="en-US" sz="2800" b="1" dirty="0"/>
              <a:t>F ((</a:t>
            </a:r>
            <a:r>
              <a:rPr lang="en-US" sz="2800" b="1" dirty="0" err="1"/>
              <a:t>avg_v</a:t>
            </a:r>
            <a:r>
              <a:rPr lang="en-US" sz="2800" b="1" dirty="0"/>
              <a:t> - v[t]) &gt; C)</a:t>
            </a:r>
          </a:p>
          <a:p>
            <a:endParaRPr lang="en-US" dirty="0"/>
          </a:p>
        </p:txBody>
      </p:sp>
    </p:spTree>
    <p:extLst>
      <p:ext uri="{BB962C8B-B14F-4D97-AF65-F5344CB8AC3E}">
        <p14:creationId xmlns:p14="http://schemas.microsoft.com/office/powerpoint/2010/main" val="1824305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Time of Detection</a:t>
            </a:r>
          </a:p>
        </p:txBody>
      </p:sp>
      <p:pic>
        <p:nvPicPr>
          <p:cNvPr id="5" name="Picture 4">
            <a:extLst>
              <a:ext uri="{FF2B5EF4-FFF2-40B4-BE49-F238E27FC236}">
                <a16:creationId xmlns:a16="http://schemas.microsoft.com/office/drawing/2014/main" id="{B77C6B23-1320-3241-A77A-38A1F72505A3}"/>
              </a:ext>
            </a:extLst>
          </p:cNvPr>
          <p:cNvPicPr>
            <a:picLocks noChangeAspect="1"/>
          </p:cNvPicPr>
          <p:nvPr/>
        </p:nvPicPr>
        <p:blipFill>
          <a:blip r:embed="rId3"/>
          <a:stretch>
            <a:fillRect/>
          </a:stretch>
        </p:blipFill>
        <p:spPr>
          <a:xfrm>
            <a:off x="373921" y="1970074"/>
            <a:ext cx="5531579" cy="2823651"/>
          </a:xfrm>
          <a:prstGeom prst="rect">
            <a:avLst/>
          </a:prstGeom>
        </p:spPr>
      </p:pic>
      <p:sp>
        <p:nvSpPr>
          <p:cNvPr id="6" name="TextBox 5">
            <a:extLst>
              <a:ext uri="{FF2B5EF4-FFF2-40B4-BE49-F238E27FC236}">
                <a16:creationId xmlns:a16="http://schemas.microsoft.com/office/drawing/2014/main" id="{18DCA663-00CC-B64B-B8C0-769923D2DEF5}"/>
              </a:ext>
            </a:extLst>
          </p:cNvPr>
          <p:cNvSpPr txBox="1"/>
          <p:nvPr/>
        </p:nvSpPr>
        <p:spPr>
          <a:xfrm>
            <a:off x="1044991" y="4913270"/>
            <a:ext cx="3959802" cy="523220"/>
          </a:xfrm>
          <a:prstGeom prst="rect">
            <a:avLst/>
          </a:prstGeom>
          <a:noFill/>
        </p:spPr>
        <p:txBody>
          <a:bodyPr wrap="none" rtlCol="0">
            <a:spAutoFit/>
          </a:bodyPr>
          <a:lstStyle/>
          <a:p>
            <a:r>
              <a:rPr lang="en-US" sz="2800" b="1" dirty="0"/>
              <a:t>Anomaly Detected: 10:47</a:t>
            </a:r>
          </a:p>
        </p:txBody>
      </p:sp>
      <p:pic>
        <p:nvPicPr>
          <p:cNvPr id="7" name="Picture 6">
            <a:extLst>
              <a:ext uri="{FF2B5EF4-FFF2-40B4-BE49-F238E27FC236}">
                <a16:creationId xmlns:a16="http://schemas.microsoft.com/office/drawing/2014/main" id="{C127C694-AF28-AB47-BC8A-32C0D2F81BD3}"/>
              </a:ext>
            </a:extLst>
          </p:cNvPr>
          <p:cNvPicPr>
            <a:picLocks noChangeAspect="1"/>
          </p:cNvPicPr>
          <p:nvPr/>
        </p:nvPicPr>
        <p:blipFill>
          <a:blip r:embed="rId4"/>
          <a:stretch>
            <a:fillRect/>
          </a:stretch>
        </p:blipFill>
        <p:spPr>
          <a:xfrm>
            <a:off x="6324600" y="1982038"/>
            <a:ext cx="5522285" cy="2830171"/>
          </a:xfrm>
          <a:prstGeom prst="rect">
            <a:avLst/>
          </a:prstGeom>
        </p:spPr>
      </p:pic>
      <p:sp>
        <p:nvSpPr>
          <p:cNvPr id="8" name="TextBox 7">
            <a:extLst>
              <a:ext uri="{FF2B5EF4-FFF2-40B4-BE49-F238E27FC236}">
                <a16:creationId xmlns:a16="http://schemas.microsoft.com/office/drawing/2014/main" id="{1D20143F-7D91-794E-A8BB-9CCC8829496A}"/>
              </a:ext>
            </a:extLst>
          </p:cNvPr>
          <p:cNvSpPr txBox="1"/>
          <p:nvPr/>
        </p:nvSpPr>
        <p:spPr>
          <a:xfrm>
            <a:off x="7045741" y="4920510"/>
            <a:ext cx="3590727" cy="523220"/>
          </a:xfrm>
          <a:prstGeom prst="rect">
            <a:avLst/>
          </a:prstGeom>
          <a:noFill/>
        </p:spPr>
        <p:txBody>
          <a:bodyPr wrap="none" rtlCol="0">
            <a:spAutoFit/>
          </a:bodyPr>
          <a:lstStyle/>
          <a:p>
            <a:r>
              <a:rPr lang="en-US" sz="2800" b="1" dirty="0"/>
              <a:t>Actual Start Time: 9:39</a:t>
            </a:r>
          </a:p>
        </p:txBody>
      </p:sp>
    </p:spTree>
    <p:extLst>
      <p:ext uri="{BB962C8B-B14F-4D97-AF65-F5344CB8AC3E}">
        <p14:creationId xmlns:p14="http://schemas.microsoft.com/office/powerpoint/2010/main" val="2045246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Time of Detection</a:t>
            </a:r>
          </a:p>
        </p:txBody>
      </p:sp>
      <p:sp>
        <p:nvSpPr>
          <p:cNvPr id="6" name="TextBox 5">
            <a:extLst>
              <a:ext uri="{FF2B5EF4-FFF2-40B4-BE49-F238E27FC236}">
                <a16:creationId xmlns:a16="http://schemas.microsoft.com/office/drawing/2014/main" id="{18DCA663-00CC-B64B-B8C0-769923D2DEF5}"/>
              </a:ext>
            </a:extLst>
          </p:cNvPr>
          <p:cNvSpPr txBox="1"/>
          <p:nvPr/>
        </p:nvSpPr>
        <p:spPr>
          <a:xfrm>
            <a:off x="1044991" y="4913270"/>
            <a:ext cx="3777060" cy="523220"/>
          </a:xfrm>
          <a:prstGeom prst="rect">
            <a:avLst/>
          </a:prstGeom>
          <a:noFill/>
        </p:spPr>
        <p:txBody>
          <a:bodyPr wrap="none" rtlCol="0">
            <a:spAutoFit/>
          </a:bodyPr>
          <a:lstStyle/>
          <a:p>
            <a:r>
              <a:rPr lang="en-US" sz="2800" b="1" dirty="0"/>
              <a:t>Anomaly Detected: 5:07</a:t>
            </a:r>
          </a:p>
        </p:txBody>
      </p:sp>
      <p:sp>
        <p:nvSpPr>
          <p:cNvPr id="8" name="TextBox 7">
            <a:extLst>
              <a:ext uri="{FF2B5EF4-FFF2-40B4-BE49-F238E27FC236}">
                <a16:creationId xmlns:a16="http://schemas.microsoft.com/office/drawing/2014/main" id="{1D20143F-7D91-794E-A8BB-9CCC8829496A}"/>
              </a:ext>
            </a:extLst>
          </p:cNvPr>
          <p:cNvSpPr txBox="1"/>
          <p:nvPr/>
        </p:nvSpPr>
        <p:spPr>
          <a:xfrm>
            <a:off x="7045741" y="4920510"/>
            <a:ext cx="3590727" cy="523220"/>
          </a:xfrm>
          <a:prstGeom prst="rect">
            <a:avLst/>
          </a:prstGeom>
          <a:noFill/>
        </p:spPr>
        <p:txBody>
          <a:bodyPr wrap="none" rtlCol="0">
            <a:spAutoFit/>
          </a:bodyPr>
          <a:lstStyle/>
          <a:p>
            <a:r>
              <a:rPr lang="en-US" sz="2800" b="1" dirty="0"/>
              <a:t>Actual Start Time: 4:50</a:t>
            </a:r>
          </a:p>
        </p:txBody>
      </p:sp>
      <p:pic>
        <p:nvPicPr>
          <p:cNvPr id="9" name="Picture 8">
            <a:extLst>
              <a:ext uri="{FF2B5EF4-FFF2-40B4-BE49-F238E27FC236}">
                <a16:creationId xmlns:a16="http://schemas.microsoft.com/office/drawing/2014/main" id="{16ED9AB4-0E5A-9F4A-87E8-C358FCAD15CF}"/>
              </a:ext>
            </a:extLst>
          </p:cNvPr>
          <p:cNvPicPr>
            <a:picLocks noChangeAspect="1"/>
          </p:cNvPicPr>
          <p:nvPr/>
        </p:nvPicPr>
        <p:blipFill>
          <a:blip r:embed="rId3"/>
          <a:stretch>
            <a:fillRect/>
          </a:stretch>
        </p:blipFill>
        <p:spPr>
          <a:xfrm>
            <a:off x="317500" y="1762104"/>
            <a:ext cx="5473700" cy="2794106"/>
          </a:xfrm>
          <a:prstGeom prst="rect">
            <a:avLst/>
          </a:prstGeom>
        </p:spPr>
      </p:pic>
      <p:pic>
        <p:nvPicPr>
          <p:cNvPr id="11" name="Picture 10">
            <a:extLst>
              <a:ext uri="{FF2B5EF4-FFF2-40B4-BE49-F238E27FC236}">
                <a16:creationId xmlns:a16="http://schemas.microsoft.com/office/drawing/2014/main" id="{82593588-A30B-F442-9E0B-BC9351F62E29}"/>
              </a:ext>
            </a:extLst>
          </p:cNvPr>
          <p:cNvPicPr>
            <a:picLocks noChangeAspect="1"/>
          </p:cNvPicPr>
          <p:nvPr/>
        </p:nvPicPr>
        <p:blipFill>
          <a:blip r:embed="rId4"/>
          <a:stretch>
            <a:fillRect/>
          </a:stretch>
        </p:blipFill>
        <p:spPr>
          <a:xfrm>
            <a:off x="6146801" y="1762104"/>
            <a:ext cx="5473699" cy="2794106"/>
          </a:xfrm>
          <a:prstGeom prst="rect">
            <a:avLst/>
          </a:prstGeom>
        </p:spPr>
      </p:pic>
    </p:spTree>
    <p:extLst>
      <p:ext uri="{BB962C8B-B14F-4D97-AF65-F5344CB8AC3E}">
        <p14:creationId xmlns:p14="http://schemas.microsoft.com/office/powerpoint/2010/main" val="3002463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Time of Detection</a:t>
            </a:r>
          </a:p>
        </p:txBody>
      </p:sp>
      <p:sp>
        <p:nvSpPr>
          <p:cNvPr id="6" name="TextBox 5">
            <a:extLst>
              <a:ext uri="{FF2B5EF4-FFF2-40B4-BE49-F238E27FC236}">
                <a16:creationId xmlns:a16="http://schemas.microsoft.com/office/drawing/2014/main" id="{18DCA663-00CC-B64B-B8C0-769923D2DEF5}"/>
              </a:ext>
            </a:extLst>
          </p:cNvPr>
          <p:cNvSpPr txBox="1"/>
          <p:nvPr/>
        </p:nvSpPr>
        <p:spPr>
          <a:xfrm>
            <a:off x="1044991" y="4913270"/>
            <a:ext cx="3777060" cy="523220"/>
          </a:xfrm>
          <a:prstGeom prst="rect">
            <a:avLst/>
          </a:prstGeom>
          <a:noFill/>
        </p:spPr>
        <p:txBody>
          <a:bodyPr wrap="none" rtlCol="0">
            <a:spAutoFit/>
          </a:bodyPr>
          <a:lstStyle/>
          <a:p>
            <a:r>
              <a:rPr lang="en-US" sz="2800" b="1" dirty="0"/>
              <a:t>Anomaly Detected: 6:56</a:t>
            </a:r>
          </a:p>
        </p:txBody>
      </p:sp>
      <p:sp>
        <p:nvSpPr>
          <p:cNvPr id="8" name="TextBox 7">
            <a:extLst>
              <a:ext uri="{FF2B5EF4-FFF2-40B4-BE49-F238E27FC236}">
                <a16:creationId xmlns:a16="http://schemas.microsoft.com/office/drawing/2014/main" id="{1D20143F-7D91-794E-A8BB-9CCC8829496A}"/>
              </a:ext>
            </a:extLst>
          </p:cNvPr>
          <p:cNvSpPr txBox="1"/>
          <p:nvPr/>
        </p:nvSpPr>
        <p:spPr>
          <a:xfrm>
            <a:off x="7026691" y="4920510"/>
            <a:ext cx="3590727" cy="523220"/>
          </a:xfrm>
          <a:prstGeom prst="rect">
            <a:avLst/>
          </a:prstGeom>
          <a:noFill/>
        </p:spPr>
        <p:txBody>
          <a:bodyPr wrap="none" rtlCol="0">
            <a:spAutoFit/>
          </a:bodyPr>
          <a:lstStyle/>
          <a:p>
            <a:r>
              <a:rPr lang="en-US" sz="2800" b="1" dirty="0"/>
              <a:t>Actual Start Time: 6:55</a:t>
            </a:r>
          </a:p>
        </p:txBody>
      </p:sp>
      <p:pic>
        <p:nvPicPr>
          <p:cNvPr id="7" name="Picture 6">
            <a:extLst>
              <a:ext uri="{FF2B5EF4-FFF2-40B4-BE49-F238E27FC236}">
                <a16:creationId xmlns:a16="http://schemas.microsoft.com/office/drawing/2014/main" id="{7BCDD43D-A51E-C346-B1C4-4615C6D3CE1D}"/>
              </a:ext>
            </a:extLst>
          </p:cNvPr>
          <p:cNvPicPr>
            <a:picLocks noChangeAspect="1"/>
          </p:cNvPicPr>
          <p:nvPr/>
        </p:nvPicPr>
        <p:blipFill>
          <a:blip r:embed="rId3"/>
          <a:stretch>
            <a:fillRect/>
          </a:stretch>
        </p:blipFill>
        <p:spPr>
          <a:xfrm>
            <a:off x="361950" y="1762104"/>
            <a:ext cx="5526531" cy="2806668"/>
          </a:xfrm>
          <a:prstGeom prst="rect">
            <a:avLst/>
          </a:prstGeom>
        </p:spPr>
      </p:pic>
      <p:pic>
        <p:nvPicPr>
          <p:cNvPr id="10" name="Picture 9">
            <a:extLst>
              <a:ext uri="{FF2B5EF4-FFF2-40B4-BE49-F238E27FC236}">
                <a16:creationId xmlns:a16="http://schemas.microsoft.com/office/drawing/2014/main" id="{41CE43E0-DFF2-ED46-BBB1-A4C19B59DBDE}"/>
              </a:ext>
            </a:extLst>
          </p:cNvPr>
          <p:cNvPicPr>
            <a:picLocks noChangeAspect="1"/>
          </p:cNvPicPr>
          <p:nvPr/>
        </p:nvPicPr>
        <p:blipFill>
          <a:blip r:embed="rId4"/>
          <a:stretch>
            <a:fillRect/>
          </a:stretch>
        </p:blipFill>
        <p:spPr>
          <a:xfrm>
            <a:off x="6167753" y="1762103"/>
            <a:ext cx="5545601" cy="2816352"/>
          </a:xfrm>
          <a:prstGeom prst="rect">
            <a:avLst/>
          </a:prstGeom>
        </p:spPr>
      </p:pic>
    </p:spTree>
    <p:extLst>
      <p:ext uri="{BB962C8B-B14F-4D97-AF65-F5344CB8AC3E}">
        <p14:creationId xmlns:p14="http://schemas.microsoft.com/office/powerpoint/2010/main" val="2099507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Overall Results</a:t>
            </a:r>
          </a:p>
        </p:txBody>
      </p:sp>
      <p:sp>
        <p:nvSpPr>
          <p:cNvPr id="4" name="Content Placeholder 2">
            <a:extLst>
              <a:ext uri="{FF2B5EF4-FFF2-40B4-BE49-F238E27FC236}">
                <a16:creationId xmlns:a16="http://schemas.microsoft.com/office/drawing/2014/main" id="{D97CDC6D-B160-CE4F-B14D-F05037803094}"/>
              </a:ext>
            </a:extLst>
          </p:cNvPr>
          <p:cNvSpPr>
            <a:spLocks noGrp="1"/>
          </p:cNvSpPr>
          <p:nvPr>
            <p:ph idx="1"/>
          </p:nvPr>
        </p:nvSpPr>
        <p:spPr>
          <a:xfrm>
            <a:off x="838200" y="1857375"/>
            <a:ext cx="10515600" cy="2890837"/>
          </a:xfrm>
        </p:spPr>
        <p:txBody>
          <a:bodyPr>
            <a:normAutofit fontScale="92500" lnSpcReduction="10000"/>
          </a:bodyPr>
          <a:lstStyle/>
          <a:p>
            <a:r>
              <a:rPr lang="en-US" dirty="0"/>
              <a:t>Small Sample Size:</a:t>
            </a:r>
          </a:p>
          <a:p>
            <a:pPr lvl="1"/>
            <a:r>
              <a:rPr lang="en-US" dirty="0"/>
              <a:t>20 videos</a:t>
            </a:r>
          </a:p>
          <a:p>
            <a:pPr lvl="1"/>
            <a:r>
              <a:rPr lang="en-US" dirty="0"/>
              <a:t>8 Anomalies</a:t>
            </a:r>
          </a:p>
          <a:p>
            <a:pPr lvl="1"/>
            <a:r>
              <a:rPr lang="en-US" dirty="0"/>
              <a:t>5 Anomalies Detected</a:t>
            </a:r>
          </a:p>
          <a:p>
            <a:r>
              <a:rPr lang="en-US" dirty="0"/>
              <a:t>Precision: 13%</a:t>
            </a:r>
          </a:p>
          <a:p>
            <a:r>
              <a:rPr lang="en-US" dirty="0"/>
              <a:t>Recall: 63%</a:t>
            </a:r>
          </a:p>
          <a:p>
            <a:r>
              <a:rPr lang="en-US" dirty="0"/>
              <a:t>RMSE Time of Detection: 31.7</a:t>
            </a:r>
          </a:p>
          <a:p>
            <a:endParaRPr lang="en-US" dirty="0"/>
          </a:p>
        </p:txBody>
      </p:sp>
    </p:spTree>
    <p:extLst>
      <p:ext uri="{BB962C8B-B14F-4D97-AF65-F5344CB8AC3E}">
        <p14:creationId xmlns:p14="http://schemas.microsoft.com/office/powerpoint/2010/main" val="297736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2CDA-C3AC-8643-9308-D15B4FF45E11}"/>
              </a:ext>
            </a:extLst>
          </p:cNvPr>
          <p:cNvSpPr>
            <a:spLocks noGrp="1"/>
          </p:cNvSpPr>
          <p:nvPr>
            <p:ph type="ctrTitle"/>
          </p:nvPr>
        </p:nvSpPr>
        <p:spPr/>
        <p:txBody>
          <a:bodyPr>
            <a:normAutofit/>
          </a:bodyPr>
          <a:lstStyle/>
          <a:p>
            <a:r>
              <a:rPr lang="en-US" dirty="0"/>
              <a:t>Conclusion</a:t>
            </a:r>
          </a:p>
        </p:txBody>
      </p:sp>
      <p:sp>
        <p:nvSpPr>
          <p:cNvPr id="3" name="Subtitle 2">
            <a:extLst>
              <a:ext uri="{FF2B5EF4-FFF2-40B4-BE49-F238E27FC236}">
                <a16:creationId xmlns:a16="http://schemas.microsoft.com/office/drawing/2014/main" id="{A797F726-1982-0B44-BB31-422C18C0B39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30362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Accomplishments and Areas of Improvement</a:t>
            </a:r>
          </a:p>
        </p:txBody>
      </p:sp>
      <p:sp>
        <p:nvSpPr>
          <p:cNvPr id="4" name="Content Placeholder 2">
            <a:extLst>
              <a:ext uri="{FF2B5EF4-FFF2-40B4-BE49-F238E27FC236}">
                <a16:creationId xmlns:a16="http://schemas.microsoft.com/office/drawing/2014/main" id="{D97CDC6D-B160-CE4F-B14D-F05037803094}"/>
              </a:ext>
            </a:extLst>
          </p:cNvPr>
          <p:cNvSpPr>
            <a:spLocks noGrp="1"/>
          </p:cNvSpPr>
          <p:nvPr>
            <p:ph idx="1"/>
          </p:nvPr>
        </p:nvSpPr>
        <p:spPr>
          <a:xfrm>
            <a:off x="838200" y="1690687"/>
            <a:ext cx="10515600" cy="4486275"/>
          </a:xfrm>
        </p:spPr>
        <p:txBody>
          <a:bodyPr/>
          <a:lstStyle/>
          <a:p>
            <a:r>
              <a:rPr lang="en-US" dirty="0"/>
              <a:t>Neural Network for Object Detection</a:t>
            </a:r>
          </a:p>
          <a:p>
            <a:r>
              <a:rPr lang="en-US" dirty="0"/>
              <a:t>Lane Detection with Computer Vision</a:t>
            </a:r>
          </a:p>
          <a:p>
            <a:r>
              <a:rPr lang="en-US" dirty="0"/>
              <a:t>Improvements for better Anomaly Detection</a:t>
            </a:r>
          </a:p>
          <a:p>
            <a:pPr lvl="1"/>
            <a:r>
              <a:rPr lang="en-US" sz="2800" dirty="0"/>
              <a:t>Fine Tune Object Detection and Labeling</a:t>
            </a:r>
          </a:p>
          <a:p>
            <a:pPr lvl="1"/>
            <a:r>
              <a:rPr lang="en-US" sz="2800" dirty="0"/>
              <a:t>Improving techniques for automatically finding regions of interest</a:t>
            </a:r>
          </a:p>
          <a:p>
            <a:endParaRPr lang="en-US" dirty="0"/>
          </a:p>
          <a:p>
            <a:endParaRPr lang="en-US" dirty="0"/>
          </a:p>
        </p:txBody>
      </p:sp>
    </p:spTree>
    <p:extLst>
      <p:ext uri="{BB962C8B-B14F-4D97-AF65-F5344CB8AC3E}">
        <p14:creationId xmlns:p14="http://schemas.microsoft.com/office/powerpoint/2010/main" val="7764001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normAutofit/>
          </a:bodyPr>
          <a:lstStyle/>
          <a:p>
            <a:r>
              <a:rPr lang="en-US" dirty="0"/>
              <a:t>Future Work</a:t>
            </a:r>
          </a:p>
        </p:txBody>
      </p:sp>
      <p:sp>
        <p:nvSpPr>
          <p:cNvPr id="4" name="Content Placeholder 2">
            <a:extLst>
              <a:ext uri="{FF2B5EF4-FFF2-40B4-BE49-F238E27FC236}">
                <a16:creationId xmlns:a16="http://schemas.microsoft.com/office/drawing/2014/main" id="{D97CDC6D-B160-CE4F-B14D-F05037803094}"/>
              </a:ext>
            </a:extLst>
          </p:cNvPr>
          <p:cNvSpPr>
            <a:spLocks noGrp="1"/>
          </p:cNvSpPr>
          <p:nvPr>
            <p:ph idx="1"/>
          </p:nvPr>
        </p:nvSpPr>
        <p:spPr/>
        <p:txBody>
          <a:bodyPr/>
          <a:lstStyle/>
          <a:p>
            <a:r>
              <a:rPr lang="en-US" dirty="0"/>
              <a:t>More STL rules</a:t>
            </a:r>
          </a:p>
          <a:p>
            <a:r>
              <a:rPr lang="en-US" dirty="0"/>
              <a:t>Build a Neural Network to Detect Anomalies and use STL to evaluate </a:t>
            </a:r>
          </a:p>
          <a:p>
            <a:r>
              <a:rPr lang="en-US" dirty="0"/>
              <a:t>Build a model to work in real time </a:t>
            </a:r>
          </a:p>
        </p:txBody>
      </p:sp>
    </p:spTree>
    <p:extLst>
      <p:ext uri="{BB962C8B-B14F-4D97-AF65-F5344CB8AC3E}">
        <p14:creationId xmlns:p14="http://schemas.microsoft.com/office/powerpoint/2010/main" val="1267433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2CDA-C3AC-8643-9308-D15B4FF45E11}"/>
              </a:ext>
            </a:extLst>
          </p:cNvPr>
          <p:cNvSpPr>
            <a:spLocks noGrp="1"/>
          </p:cNvSpPr>
          <p:nvPr>
            <p:ph type="ctrTitle"/>
          </p:nvPr>
        </p:nvSpPr>
        <p:spPr/>
        <p:txBody>
          <a:bodyPr>
            <a:normAutofit/>
          </a:bodyPr>
          <a:lstStyle/>
          <a:p>
            <a:r>
              <a:rPr lang="en-US" dirty="0"/>
              <a:t>Q&amp;A</a:t>
            </a:r>
          </a:p>
        </p:txBody>
      </p:sp>
      <p:sp>
        <p:nvSpPr>
          <p:cNvPr id="3" name="Subtitle 2">
            <a:extLst>
              <a:ext uri="{FF2B5EF4-FFF2-40B4-BE49-F238E27FC236}">
                <a16:creationId xmlns:a16="http://schemas.microsoft.com/office/drawing/2014/main" id="{A797F726-1982-0B44-BB31-422C18C0B39A}"/>
              </a:ext>
            </a:extLst>
          </p:cNvPr>
          <p:cNvSpPr>
            <a:spLocks noGrp="1"/>
          </p:cNvSpPr>
          <p:nvPr>
            <p:ph type="subTitle" idx="1"/>
          </p:nvPr>
        </p:nvSpPr>
        <p:spPr/>
        <p:txBody>
          <a:bodyPr/>
          <a:lstStyle/>
          <a:p>
            <a:r>
              <a:rPr lang="en-US" dirty="0">
                <a:hlinkClick r:id="rId3"/>
              </a:rPr>
              <a:t>https://github.com/nicaless/cs599_project</a:t>
            </a:r>
            <a:endParaRPr lang="en-US" dirty="0"/>
          </a:p>
          <a:p>
            <a:endParaRPr lang="en-US" dirty="0"/>
          </a:p>
        </p:txBody>
      </p:sp>
    </p:spTree>
    <p:extLst>
      <p:ext uri="{BB962C8B-B14F-4D97-AF65-F5344CB8AC3E}">
        <p14:creationId xmlns:p14="http://schemas.microsoft.com/office/powerpoint/2010/main" val="889013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15DF2-8A1D-254C-94B3-5F765F631975}"/>
              </a:ext>
            </a:extLst>
          </p:cNvPr>
          <p:cNvSpPr>
            <a:spLocks noGrp="1"/>
          </p:cNvSpPr>
          <p:nvPr>
            <p:ph type="title"/>
          </p:nvPr>
        </p:nvSpPr>
        <p:spPr/>
        <p:txBody>
          <a:bodyPr/>
          <a:lstStyle/>
          <a:p>
            <a:r>
              <a:rPr lang="en-US" dirty="0"/>
              <a:t>NVIDIA AI City Challenge - Anomaly Detection</a:t>
            </a:r>
          </a:p>
        </p:txBody>
      </p:sp>
      <p:pic>
        <p:nvPicPr>
          <p:cNvPr id="5" name="Picture 4">
            <a:extLst>
              <a:ext uri="{FF2B5EF4-FFF2-40B4-BE49-F238E27FC236}">
                <a16:creationId xmlns:a16="http://schemas.microsoft.com/office/drawing/2014/main" id="{750CA860-B040-884C-AD99-CDA232FB7838}"/>
              </a:ext>
            </a:extLst>
          </p:cNvPr>
          <p:cNvPicPr>
            <a:picLocks noChangeAspect="1"/>
          </p:cNvPicPr>
          <p:nvPr/>
        </p:nvPicPr>
        <p:blipFill>
          <a:blip r:embed="rId3"/>
          <a:stretch>
            <a:fillRect/>
          </a:stretch>
        </p:blipFill>
        <p:spPr>
          <a:xfrm>
            <a:off x="838200" y="1366838"/>
            <a:ext cx="5181288" cy="2655410"/>
          </a:xfrm>
          <a:prstGeom prst="rect">
            <a:avLst/>
          </a:prstGeom>
        </p:spPr>
      </p:pic>
      <p:pic>
        <p:nvPicPr>
          <p:cNvPr id="6" name="Picture 5">
            <a:extLst>
              <a:ext uri="{FF2B5EF4-FFF2-40B4-BE49-F238E27FC236}">
                <a16:creationId xmlns:a16="http://schemas.microsoft.com/office/drawing/2014/main" id="{F68211D7-AC0A-E640-8F5F-AAA56959AB4E}"/>
              </a:ext>
            </a:extLst>
          </p:cNvPr>
          <p:cNvPicPr>
            <a:picLocks noChangeAspect="1"/>
          </p:cNvPicPr>
          <p:nvPr/>
        </p:nvPicPr>
        <p:blipFill>
          <a:blip r:embed="rId4"/>
          <a:stretch>
            <a:fillRect/>
          </a:stretch>
        </p:blipFill>
        <p:spPr>
          <a:xfrm>
            <a:off x="6096000" y="1366838"/>
            <a:ext cx="5181288" cy="2655410"/>
          </a:xfrm>
          <a:prstGeom prst="rect">
            <a:avLst/>
          </a:prstGeom>
        </p:spPr>
      </p:pic>
      <p:pic>
        <p:nvPicPr>
          <p:cNvPr id="8" name="Picture 7">
            <a:extLst>
              <a:ext uri="{FF2B5EF4-FFF2-40B4-BE49-F238E27FC236}">
                <a16:creationId xmlns:a16="http://schemas.microsoft.com/office/drawing/2014/main" id="{7ACFBBA2-F3BA-B241-8FD9-880C76D95F7A}"/>
              </a:ext>
            </a:extLst>
          </p:cNvPr>
          <p:cNvPicPr>
            <a:picLocks noChangeAspect="1"/>
          </p:cNvPicPr>
          <p:nvPr/>
        </p:nvPicPr>
        <p:blipFill>
          <a:blip r:embed="rId5"/>
          <a:stretch>
            <a:fillRect/>
          </a:stretch>
        </p:blipFill>
        <p:spPr>
          <a:xfrm>
            <a:off x="6095999" y="4093209"/>
            <a:ext cx="5181289" cy="2655411"/>
          </a:xfrm>
          <a:prstGeom prst="rect">
            <a:avLst/>
          </a:prstGeom>
        </p:spPr>
      </p:pic>
      <p:pic>
        <p:nvPicPr>
          <p:cNvPr id="10" name="Picture 9">
            <a:extLst>
              <a:ext uri="{FF2B5EF4-FFF2-40B4-BE49-F238E27FC236}">
                <a16:creationId xmlns:a16="http://schemas.microsoft.com/office/drawing/2014/main" id="{F7033BC7-7D4D-9E41-9F6B-F28D948E565F}"/>
              </a:ext>
            </a:extLst>
          </p:cNvPr>
          <p:cNvPicPr>
            <a:picLocks noChangeAspect="1"/>
          </p:cNvPicPr>
          <p:nvPr/>
        </p:nvPicPr>
        <p:blipFill>
          <a:blip r:embed="rId6"/>
          <a:stretch>
            <a:fillRect/>
          </a:stretch>
        </p:blipFill>
        <p:spPr>
          <a:xfrm>
            <a:off x="838198" y="4093208"/>
            <a:ext cx="5181289" cy="2655411"/>
          </a:xfrm>
          <a:prstGeom prst="rect">
            <a:avLst/>
          </a:prstGeom>
        </p:spPr>
      </p:pic>
    </p:spTree>
    <p:extLst>
      <p:ext uri="{BB962C8B-B14F-4D97-AF65-F5344CB8AC3E}">
        <p14:creationId xmlns:p14="http://schemas.microsoft.com/office/powerpoint/2010/main" val="838235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62CDA-C3AC-8643-9308-D15B4FF45E11}"/>
              </a:ext>
            </a:extLst>
          </p:cNvPr>
          <p:cNvSpPr>
            <a:spLocks noGrp="1"/>
          </p:cNvSpPr>
          <p:nvPr>
            <p:ph type="ctrTitle"/>
          </p:nvPr>
        </p:nvSpPr>
        <p:spPr/>
        <p:txBody>
          <a:bodyPr>
            <a:normAutofit/>
          </a:bodyPr>
          <a:lstStyle/>
          <a:p>
            <a:r>
              <a:rPr lang="en-US" dirty="0"/>
              <a:t>Problem Setup</a:t>
            </a:r>
          </a:p>
        </p:txBody>
      </p:sp>
      <p:sp>
        <p:nvSpPr>
          <p:cNvPr id="3" name="Subtitle 2">
            <a:extLst>
              <a:ext uri="{FF2B5EF4-FFF2-40B4-BE49-F238E27FC236}">
                <a16:creationId xmlns:a16="http://schemas.microsoft.com/office/drawing/2014/main" id="{A797F726-1982-0B44-BB31-422C18C0B39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65088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lstStyle/>
          <a:p>
            <a:r>
              <a:rPr lang="en-US" dirty="0"/>
              <a:t>Pipeline</a:t>
            </a:r>
          </a:p>
        </p:txBody>
      </p:sp>
      <p:sp>
        <p:nvSpPr>
          <p:cNvPr id="4" name="Content Placeholder 2">
            <a:extLst>
              <a:ext uri="{FF2B5EF4-FFF2-40B4-BE49-F238E27FC236}">
                <a16:creationId xmlns:a16="http://schemas.microsoft.com/office/drawing/2014/main" id="{D97CDC6D-B160-CE4F-B14D-F05037803094}"/>
              </a:ext>
            </a:extLst>
          </p:cNvPr>
          <p:cNvSpPr>
            <a:spLocks noGrp="1"/>
          </p:cNvSpPr>
          <p:nvPr>
            <p:ph idx="1"/>
          </p:nvPr>
        </p:nvSpPr>
        <p:spPr/>
        <p:txBody>
          <a:bodyPr/>
          <a:lstStyle/>
          <a:p>
            <a:r>
              <a:rPr lang="en-US" dirty="0"/>
              <a:t>Annotate Videos</a:t>
            </a:r>
          </a:p>
          <a:p>
            <a:pPr lvl="1"/>
            <a:r>
              <a:rPr lang="en-US" dirty="0"/>
              <a:t>Identify and Label Vehicles in Video Frames</a:t>
            </a:r>
          </a:p>
          <a:p>
            <a:pPr lvl="1"/>
            <a:r>
              <a:rPr lang="en-US" dirty="0"/>
              <a:t>Identify Road Lanes</a:t>
            </a:r>
          </a:p>
          <a:p>
            <a:pPr lvl="1"/>
            <a:r>
              <a:rPr lang="en-US" dirty="0"/>
              <a:t>Calculate Car Velocities</a:t>
            </a:r>
          </a:p>
          <a:p>
            <a:r>
              <a:rPr lang="en-US" dirty="0"/>
              <a:t>Create Traces</a:t>
            </a:r>
          </a:p>
          <a:p>
            <a:r>
              <a:rPr lang="en-US" dirty="0"/>
              <a:t>Develop Signal Temporal Logic Rules to Detect Anomalies</a:t>
            </a:r>
          </a:p>
          <a:p>
            <a:r>
              <a:rPr lang="en-US" dirty="0"/>
              <a:t>Project Traces Through Signal Temporal Logic Rules</a:t>
            </a:r>
          </a:p>
          <a:p>
            <a:r>
              <a:rPr lang="en-US" dirty="0"/>
              <a:t>Cluster Traces</a:t>
            </a:r>
          </a:p>
          <a:p>
            <a:r>
              <a:rPr lang="en-US" dirty="0"/>
              <a:t>Identify Anomalous Clusters</a:t>
            </a:r>
          </a:p>
        </p:txBody>
      </p:sp>
    </p:spTree>
    <p:extLst>
      <p:ext uri="{BB962C8B-B14F-4D97-AF65-F5344CB8AC3E}">
        <p14:creationId xmlns:p14="http://schemas.microsoft.com/office/powerpoint/2010/main" val="2720046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BC77-B11D-6E43-97DB-19B5EB5D03D0}"/>
              </a:ext>
            </a:extLst>
          </p:cNvPr>
          <p:cNvSpPr>
            <a:spLocks noGrp="1"/>
          </p:cNvSpPr>
          <p:nvPr>
            <p:ph type="title"/>
          </p:nvPr>
        </p:nvSpPr>
        <p:spPr/>
        <p:txBody>
          <a:bodyPr/>
          <a:lstStyle/>
          <a:p>
            <a:r>
              <a:rPr lang="en-US" dirty="0"/>
              <a:t>Pipeline</a:t>
            </a:r>
          </a:p>
        </p:txBody>
      </p:sp>
      <p:sp>
        <p:nvSpPr>
          <p:cNvPr id="4" name="Content Placeholder 2">
            <a:extLst>
              <a:ext uri="{FF2B5EF4-FFF2-40B4-BE49-F238E27FC236}">
                <a16:creationId xmlns:a16="http://schemas.microsoft.com/office/drawing/2014/main" id="{D97CDC6D-B160-CE4F-B14D-F05037803094}"/>
              </a:ext>
            </a:extLst>
          </p:cNvPr>
          <p:cNvSpPr>
            <a:spLocks noGrp="1"/>
          </p:cNvSpPr>
          <p:nvPr>
            <p:ph idx="1"/>
          </p:nvPr>
        </p:nvSpPr>
        <p:spPr/>
        <p:txBody>
          <a:bodyPr/>
          <a:lstStyle/>
          <a:p>
            <a:r>
              <a:rPr lang="en-US" dirty="0"/>
              <a:t>Annotate Videos</a:t>
            </a:r>
          </a:p>
          <a:p>
            <a:pPr lvl="1"/>
            <a:r>
              <a:rPr lang="en-US" dirty="0"/>
              <a:t>Identify and Label Vehicles in Video Frames</a:t>
            </a:r>
          </a:p>
          <a:p>
            <a:pPr lvl="1"/>
            <a:r>
              <a:rPr lang="en-US" dirty="0"/>
              <a:t>Identify Road Lanes</a:t>
            </a:r>
          </a:p>
          <a:p>
            <a:pPr lvl="1"/>
            <a:r>
              <a:rPr lang="en-US" dirty="0"/>
              <a:t>Calculate Car Velocities</a:t>
            </a:r>
          </a:p>
          <a:p>
            <a:r>
              <a:rPr lang="en-US" dirty="0"/>
              <a:t>Create Traces</a:t>
            </a:r>
          </a:p>
          <a:p>
            <a:r>
              <a:rPr lang="en-US" b="1" dirty="0"/>
              <a:t>Develop Signal Temporal Logic Rules to Detect Anomalies</a:t>
            </a:r>
          </a:p>
          <a:p>
            <a:r>
              <a:rPr lang="en-US" dirty="0"/>
              <a:t>Project Traces Through Signal Temporal Logic Rules</a:t>
            </a:r>
          </a:p>
          <a:p>
            <a:r>
              <a:rPr lang="en-US" dirty="0"/>
              <a:t>Cluster Traces</a:t>
            </a:r>
          </a:p>
          <a:p>
            <a:r>
              <a:rPr lang="en-US" dirty="0"/>
              <a:t>Identify Anomalous Clusters</a:t>
            </a:r>
          </a:p>
        </p:txBody>
      </p:sp>
    </p:spTree>
    <p:extLst>
      <p:ext uri="{BB962C8B-B14F-4D97-AF65-F5344CB8AC3E}">
        <p14:creationId xmlns:p14="http://schemas.microsoft.com/office/powerpoint/2010/main" val="1263203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8F9C-B2E9-A045-A63F-4B0EE9EED5C2}"/>
              </a:ext>
            </a:extLst>
          </p:cNvPr>
          <p:cNvSpPr>
            <a:spLocks noGrp="1"/>
          </p:cNvSpPr>
          <p:nvPr>
            <p:ph type="title"/>
          </p:nvPr>
        </p:nvSpPr>
        <p:spPr/>
        <p:txBody>
          <a:bodyPr/>
          <a:lstStyle/>
          <a:p>
            <a:r>
              <a:rPr lang="en-US" dirty="0"/>
              <a:t>Anomalies</a:t>
            </a:r>
          </a:p>
        </p:txBody>
      </p:sp>
      <p:sp>
        <p:nvSpPr>
          <p:cNvPr id="3" name="Content Placeholder 2">
            <a:extLst>
              <a:ext uri="{FF2B5EF4-FFF2-40B4-BE49-F238E27FC236}">
                <a16:creationId xmlns:a16="http://schemas.microsoft.com/office/drawing/2014/main" id="{2B0618AA-6B35-1D41-86A0-5C4E37AB47C1}"/>
              </a:ext>
            </a:extLst>
          </p:cNvPr>
          <p:cNvSpPr>
            <a:spLocks noGrp="1"/>
          </p:cNvSpPr>
          <p:nvPr>
            <p:ph idx="1"/>
          </p:nvPr>
        </p:nvSpPr>
        <p:spPr/>
        <p:txBody>
          <a:bodyPr>
            <a:normAutofit/>
          </a:bodyPr>
          <a:lstStyle/>
          <a:p>
            <a:r>
              <a:rPr lang="en-US" dirty="0"/>
              <a:t>Cars moving faster than average</a:t>
            </a:r>
          </a:p>
          <a:p>
            <a:r>
              <a:rPr lang="en-US" dirty="0"/>
              <a:t>Cars moving slower than average</a:t>
            </a:r>
          </a:p>
          <a:p>
            <a:r>
              <a:rPr lang="en-US" dirty="0"/>
              <a:t>Cars suddenly braking</a:t>
            </a:r>
          </a:p>
          <a:p>
            <a:r>
              <a:rPr lang="en-US" dirty="0"/>
              <a:t>Cars suddenly accelerating</a:t>
            </a:r>
          </a:p>
          <a:p>
            <a:r>
              <a:rPr lang="en-US" dirty="0"/>
              <a:t>Cars parked in the shoulder</a:t>
            </a:r>
          </a:p>
        </p:txBody>
      </p:sp>
    </p:spTree>
    <p:extLst>
      <p:ext uri="{BB962C8B-B14F-4D97-AF65-F5344CB8AC3E}">
        <p14:creationId xmlns:p14="http://schemas.microsoft.com/office/powerpoint/2010/main" val="1336596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8F9C-B2E9-A045-A63F-4B0EE9EED5C2}"/>
              </a:ext>
            </a:extLst>
          </p:cNvPr>
          <p:cNvSpPr>
            <a:spLocks noGrp="1"/>
          </p:cNvSpPr>
          <p:nvPr>
            <p:ph type="title"/>
          </p:nvPr>
        </p:nvSpPr>
        <p:spPr/>
        <p:txBody>
          <a:bodyPr/>
          <a:lstStyle/>
          <a:p>
            <a:r>
              <a:rPr lang="en-US" dirty="0"/>
              <a:t>Anomalies in Signal Temporal Logic</a:t>
            </a:r>
          </a:p>
        </p:txBody>
      </p:sp>
      <p:sp>
        <p:nvSpPr>
          <p:cNvPr id="3" name="Content Placeholder 2">
            <a:extLst>
              <a:ext uri="{FF2B5EF4-FFF2-40B4-BE49-F238E27FC236}">
                <a16:creationId xmlns:a16="http://schemas.microsoft.com/office/drawing/2014/main" id="{2B0618AA-6B35-1D41-86A0-5C4E37AB47C1}"/>
              </a:ext>
            </a:extLst>
          </p:cNvPr>
          <p:cNvSpPr>
            <a:spLocks noGrp="1"/>
          </p:cNvSpPr>
          <p:nvPr>
            <p:ph idx="1"/>
          </p:nvPr>
        </p:nvSpPr>
        <p:spPr>
          <a:xfrm>
            <a:off x="838200" y="1825625"/>
            <a:ext cx="10515600" cy="4351338"/>
          </a:xfrm>
        </p:spPr>
        <p:txBody>
          <a:bodyPr/>
          <a:lstStyle/>
          <a:p>
            <a:r>
              <a:rPr lang="en-US" dirty="0"/>
              <a:t>Cars moving faster than average</a:t>
            </a:r>
          </a:p>
          <a:p>
            <a:pPr lvl="1"/>
            <a:r>
              <a:rPr lang="en-US" sz="2800" b="1" dirty="0"/>
              <a:t>F ((v[t] – </a:t>
            </a:r>
            <a:r>
              <a:rPr lang="en-US" sz="2800" b="1" dirty="0" err="1"/>
              <a:t>avg_v</a:t>
            </a:r>
            <a:r>
              <a:rPr lang="en-US" sz="2800" b="1" dirty="0"/>
              <a:t>) &gt; C)</a:t>
            </a:r>
          </a:p>
          <a:p>
            <a:pPr lvl="2"/>
            <a:r>
              <a:rPr lang="en-US" sz="2400" dirty="0"/>
              <a:t>Look for signal clusters with really high C</a:t>
            </a:r>
          </a:p>
          <a:p>
            <a:pPr lvl="2"/>
            <a:r>
              <a:rPr lang="en-US" sz="2400" dirty="0"/>
              <a:t>Clusters with really low C are cars moving slower than average</a:t>
            </a:r>
          </a:p>
          <a:p>
            <a:pPr lvl="1"/>
            <a:endParaRPr lang="en-US" dirty="0"/>
          </a:p>
          <a:p>
            <a:pPr lvl="1"/>
            <a:endParaRPr lang="en-US" dirty="0"/>
          </a:p>
          <a:p>
            <a:pPr lvl="1"/>
            <a:endParaRPr lang="en-US" dirty="0"/>
          </a:p>
        </p:txBody>
      </p:sp>
      <p:cxnSp>
        <p:nvCxnSpPr>
          <p:cNvPr id="4" name="Straight Arrow Connector 3">
            <a:extLst>
              <a:ext uri="{FF2B5EF4-FFF2-40B4-BE49-F238E27FC236}">
                <a16:creationId xmlns:a16="http://schemas.microsoft.com/office/drawing/2014/main" id="{F8B07E85-4C20-0646-B1B2-C0F2B5B9A7CF}"/>
              </a:ext>
            </a:extLst>
          </p:cNvPr>
          <p:cNvCxnSpPr>
            <a:cxnSpLocks/>
          </p:cNvCxnSpPr>
          <p:nvPr/>
        </p:nvCxnSpPr>
        <p:spPr>
          <a:xfrm flipV="1">
            <a:off x="3810000" y="3642908"/>
            <a:ext cx="0" cy="2668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2621DCC-8E23-7E45-B669-71A57DB00420}"/>
              </a:ext>
            </a:extLst>
          </p:cNvPr>
          <p:cNvCxnSpPr>
            <a:cxnSpLocks/>
          </p:cNvCxnSpPr>
          <p:nvPr/>
        </p:nvCxnSpPr>
        <p:spPr>
          <a:xfrm>
            <a:off x="3818313" y="6311900"/>
            <a:ext cx="31449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C8153C-F6C1-E54F-8EC5-E34A0C1C7445}"/>
              </a:ext>
            </a:extLst>
          </p:cNvPr>
          <p:cNvSpPr/>
          <p:nvPr/>
        </p:nvSpPr>
        <p:spPr>
          <a:xfrm>
            <a:off x="5474624" y="4950504"/>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E48E92E-40B0-E248-8B65-0B6AD21D7745}"/>
              </a:ext>
            </a:extLst>
          </p:cNvPr>
          <p:cNvSpPr/>
          <p:nvPr/>
        </p:nvSpPr>
        <p:spPr>
          <a:xfrm>
            <a:off x="5627024" y="5102904"/>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F0A24EF-4F07-BC4E-94CA-184E5FB7B818}"/>
              </a:ext>
            </a:extLst>
          </p:cNvPr>
          <p:cNvSpPr/>
          <p:nvPr/>
        </p:nvSpPr>
        <p:spPr>
          <a:xfrm>
            <a:off x="5748944" y="4977246"/>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77CCFD-556D-D047-AAEC-80DD0836B953}"/>
              </a:ext>
            </a:extLst>
          </p:cNvPr>
          <p:cNvSpPr/>
          <p:nvPr/>
        </p:nvSpPr>
        <p:spPr>
          <a:xfrm>
            <a:off x="4954732" y="4521085"/>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A3C6B0C-BA45-634C-871D-44A1241CF154}"/>
              </a:ext>
            </a:extLst>
          </p:cNvPr>
          <p:cNvSpPr/>
          <p:nvPr/>
        </p:nvSpPr>
        <p:spPr>
          <a:xfrm>
            <a:off x="5704610" y="5250728"/>
            <a:ext cx="133004" cy="116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2D5A26F-071D-F84F-871D-21338B159570}"/>
              </a:ext>
            </a:extLst>
          </p:cNvPr>
          <p:cNvSpPr/>
          <p:nvPr/>
        </p:nvSpPr>
        <p:spPr>
          <a:xfrm>
            <a:off x="4954732" y="4678188"/>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EE0E783-6E28-DE4C-98EB-FD9ABA585F17}"/>
              </a:ext>
            </a:extLst>
          </p:cNvPr>
          <p:cNvSpPr/>
          <p:nvPr/>
        </p:nvSpPr>
        <p:spPr>
          <a:xfrm>
            <a:off x="4485410" y="5199288"/>
            <a:ext cx="133004" cy="11637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2735F24-3C7A-3445-89EF-242C3F82EA1A}"/>
              </a:ext>
            </a:extLst>
          </p:cNvPr>
          <p:cNvSpPr/>
          <p:nvPr/>
        </p:nvSpPr>
        <p:spPr>
          <a:xfrm>
            <a:off x="4637810" y="5351688"/>
            <a:ext cx="133004" cy="116379"/>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8F326D1-C06C-3143-BDF7-714B51BE5393}"/>
              </a:ext>
            </a:extLst>
          </p:cNvPr>
          <p:cNvSpPr/>
          <p:nvPr/>
        </p:nvSpPr>
        <p:spPr>
          <a:xfrm>
            <a:off x="5166015" y="4619998"/>
            <a:ext cx="133004" cy="116379"/>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AF4F4B5-871E-F540-9AFB-90253F30832C}"/>
              </a:ext>
            </a:extLst>
          </p:cNvPr>
          <p:cNvSpPr/>
          <p:nvPr/>
        </p:nvSpPr>
        <p:spPr>
          <a:xfrm>
            <a:off x="5013961" y="3855399"/>
            <a:ext cx="133004" cy="116379"/>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C58F270-6D61-B447-B26E-10939FFDB9F3}"/>
              </a:ext>
            </a:extLst>
          </p:cNvPr>
          <p:cNvSpPr txBox="1"/>
          <p:nvPr/>
        </p:nvSpPr>
        <p:spPr>
          <a:xfrm>
            <a:off x="3086794" y="3671678"/>
            <a:ext cx="714894" cy="523220"/>
          </a:xfrm>
          <a:prstGeom prst="rect">
            <a:avLst/>
          </a:prstGeom>
          <a:noFill/>
        </p:spPr>
        <p:txBody>
          <a:bodyPr wrap="square" rtlCol="0">
            <a:spAutoFit/>
          </a:bodyPr>
          <a:lstStyle/>
          <a:p>
            <a:r>
              <a:rPr lang="en-US" sz="2800" dirty="0"/>
              <a:t>C</a:t>
            </a:r>
          </a:p>
        </p:txBody>
      </p:sp>
      <p:sp>
        <p:nvSpPr>
          <p:cNvPr id="17" name="TextBox 16">
            <a:extLst>
              <a:ext uri="{FF2B5EF4-FFF2-40B4-BE49-F238E27FC236}">
                <a16:creationId xmlns:a16="http://schemas.microsoft.com/office/drawing/2014/main" id="{4046348E-D86C-0D4D-860C-3A92B56D6019}"/>
              </a:ext>
            </a:extLst>
          </p:cNvPr>
          <p:cNvSpPr txBox="1"/>
          <p:nvPr/>
        </p:nvSpPr>
        <p:spPr>
          <a:xfrm>
            <a:off x="6947363" y="6110960"/>
            <a:ext cx="714894" cy="523220"/>
          </a:xfrm>
          <a:prstGeom prst="rect">
            <a:avLst/>
          </a:prstGeom>
          <a:noFill/>
        </p:spPr>
        <p:txBody>
          <a:bodyPr wrap="square" rtlCol="0">
            <a:spAutoFit/>
          </a:bodyPr>
          <a:lstStyle/>
          <a:p>
            <a:r>
              <a:rPr lang="en-US" sz="2800" dirty="0"/>
              <a:t>t</a:t>
            </a:r>
          </a:p>
        </p:txBody>
      </p:sp>
      <p:cxnSp>
        <p:nvCxnSpPr>
          <p:cNvPr id="20" name="Straight Arrow Connector 19">
            <a:extLst>
              <a:ext uri="{FF2B5EF4-FFF2-40B4-BE49-F238E27FC236}">
                <a16:creationId xmlns:a16="http://schemas.microsoft.com/office/drawing/2014/main" id="{05C46372-C9CF-864F-8E83-03D9789D779E}"/>
              </a:ext>
            </a:extLst>
          </p:cNvPr>
          <p:cNvCxnSpPr>
            <a:cxnSpLocks/>
          </p:cNvCxnSpPr>
          <p:nvPr/>
        </p:nvCxnSpPr>
        <p:spPr>
          <a:xfrm flipH="1" flipV="1">
            <a:off x="5405960" y="3971779"/>
            <a:ext cx="1691814" cy="858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B37DEB4-F074-EC44-9F38-A2BDC416D641}"/>
              </a:ext>
            </a:extLst>
          </p:cNvPr>
          <p:cNvSpPr txBox="1"/>
          <p:nvPr/>
        </p:nvSpPr>
        <p:spPr>
          <a:xfrm>
            <a:off x="7130934" y="4579684"/>
            <a:ext cx="3418087" cy="523220"/>
          </a:xfrm>
          <a:prstGeom prst="rect">
            <a:avLst/>
          </a:prstGeom>
          <a:noFill/>
        </p:spPr>
        <p:txBody>
          <a:bodyPr wrap="square" rtlCol="0">
            <a:spAutoFit/>
          </a:bodyPr>
          <a:lstStyle/>
          <a:p>
            <a:r>
              <a:rPr lang="en-US" sz="2800" dirty="0"/>
              <a:t>Potential anomaly</a:t>
            </a:r>
          </a:p>
        </p:txBody>
      </p:sp>
      <p:sp>
        <p:nvSpPr>
          <p:cNvPr id="21" name="Oval 20">
            <a:extLst>
              <a:ext uri="{FF2B5EF4-FFF2-40B4-BE49-F238E27FC236}">
                <a16:creationId xmlns:a16="http://schemas.microsoft.com/office/drawing/2014/main" id="{7DBB1B23-9046-7A49-AE6A-F635F324D351}"/>
              </a:ext>
            </a:extLst>
          </p:cNvPr>
          <p:cNvSpPr/>
          <p:nvPr/>
        </p:nvSpPr>
        <p:spPr>
          <a:xfrm>
            <a:off x="5815446" y="5864218"/>
            <a:ext cx="133004" cy="116379"/>
          </a:xfrm>
          <a:prstGeom prst="ellipse">
            <a:avLst/>
          </a:prstGeom>
          <a:solidFill>
            <a:schemeClr val="accent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BC70937-01A7-764F-9E02-EDF8F072C1B5}"/>
              </a:ext>
            </a:extLst>
          </p:cNvPr>
          <p:cNvCxnSpPr>
            <a:cxnSpLocks/>
          </p:cNvCxnSpPr>
          <p:nvPr/>
        </p:nvCxnSpPr>
        <p:spPr>
          <a:xfrm flipH="1">
            <a:off x="6019800" y="4964728"/>
            <a:ext cx="1077974" cy="8972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0320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22910</TotalTime>
  <Words>1772</Words>
  <Application>Microsoft Macintosh PowerPoint</Application>
  <PresentationFormat>Widescreen</PresentationFormat>
  <Paragraphs>290</Paragraphs>
  <Slides>39</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Temporal Logic For Anomaly Detection In Traffic Videos</vt:lpstr>
      <vt:lpstr>Agenda</vt:lpstr>
      <vt:lpstr>Background</vt:lpstr>
      <vt:lpstr>NVIDIA AI City Challenge - Anomaly Detection</vt:lpstr>
      <vt:lpstr>Problem Setup</vt:lpstr>
      <vt:lpstr>Pipeline</vt:lpstr>
      <vt:lpstr>Pipeline</vt:lpstr>
      <vt:lpstr>Anomalies</vt:lpstr>
      <vt:lpstr>Anomalies in Signal Temporal Logic</vt:lpstr>
      <vt:lpstr>Anomalies in Signal Temporal Logic</vt:lpstr>
      <vt:lpstr>Anomalies in Signal Temporal Logic</vt:lpstr>
      <vt:lpstr>Anomalies in Signal Temporal Logic</vt:lpstr>
      <vt:lpstr>Implementation</vt:lpstr>
      <vt:lpstr>Pipeline</vt:lpstr>
      <vt:lpstr>Annotate Videos: Identify Vehicles </vt:lpstr>
      <vt:lpstr>Annotate Videos: Label Vehicles</vt:lpstr>
      <vt:lpstr>Annotate Videos: Label Vehicles</vt:lpstr>
      <vt:lpstr>Annotate Videos: Identify Road Lanes</vt:lpstr>
      <vt:lpstr>Annotate Videos: Identify Road Lanes (alternative solution)</vt:lpstr>
      <vt:lpstr>Annotate Videos: Calculate Velocity</vt:lpstr>
      <vt:lpstr>Project Traces Through Signal Temporal Logic</vt:lpstr>
      <vt:lpstr>Cluster Traces &amp; Identify Anomalous Clusters</vt:lpstr>
      <vt:lpstr>Results</vt:lpstr>
      <vt:lpstr>Cars Moving Slower Than Average</vt:lpstr>
      <vt:lpstr>Cars Moving Slower Than Average</vt:lpstr>
      <vt:lpstr>Cars parked in the shoulder</vt:lpstr>
      <vt:lpstr>Cars parked in the shoulder</vt:lpstr>
      <vt:lpstr>Cars parked in the shoulder</vt:lpstr>
      <vt:lpstr>False Positives</vt:lpstr>
      <vt:lpstr>False Positives</vt:lpstr>
      <vt:lpstr>False Positives</vt:lpstr>
      <vt:lpstr>Time of Detection</vt:lpstr>
      <vt:lpstr>Time of Detection</vt:lpstr>
      <vt:lpstr>Time of Detection</vt:lpstr>
      <vt:lpstr>Overall Results</vt:lpstr>
      <vt:lpstr>Conclusion</vt:lpstr>
      <vt:lpstr>Accomplishments and Areas of Improvement</vt:lpstr>
      <vt:lpstr>Future Work</vt:lpstr>
      <vt:lpstr>Q&amp;A</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Temporal logic For Anomaly Detection In Traffic Data</dc:title>
  <dc:creator>Microsoft Office User</dc:creator>
  <cp:lastModifiedBy>Nicole Fronda</cp:lastModifiedBy>
  <cp:revision>271</cp:revision>
  <cp:lastPrinted>2018-08-26T21:52:27Z</cp:lastPrinted>
  <dcterms:created xsi:type="dcterms:W3CDTF">2018-04-08T22:23:06Z</dcterms:created>
  <dcterms:modified xsi:type="dcterms:W3CDTF">2018-08-26T21:52:29Z</dcterms:modified>
</cp:coreProperties>
</file>